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5"/>
  </p:notesMasterIdLst>
  <p:sldIdLst>
    <p:sldId id="256" r:id="rId2"/>
    <p:sldId id="350" r:id="rId3"/>
    <p:sldId id="357" r:id="rId4"/>
    <p:sldId id="358" r:id="rId5"/>
    <p:sldId id="351" r:id="rId6"/>
    <p:sldId id="352" r:id="rId7"/>
    <p:sldId id="353" r:id="rId8"/>
    <p:sldId id="263" r:id="rId9"/>
    <p:sldId id="329" r:id="rId10"/>
    <p:sldId id="330" r:id="rId11"/>
    <p:sldId id="331" r:id="rId12"/>
    <p:sldId id="332" r:id="rId13"/>
    <p:sldId id="333" r:id="rId14"/>
    <p:sldId id="334" r:id="rId15"/>
    <p:sldId id="264" r:id="rId16"/>
    <p:sldId id="266" r:id="rId17"/>
    <p:sldId id="306" r:id="rId18"/>
    <p:sldId id="307" r:id="rId19"/>
    <p:sldId id="345" r:id="rId20"/>
    <p:sldId id="346" r:id="rId21"/>
    <p:sldId id="347" r:id="rId22"/>
    <p:sldId id="348" r:id="rId23"/>
    <p:sldId id="349" r:id="rId24"/>
    <p:sldId id="267" r:id="rId25"/>
    <p:sldId id="268" r:id="rId26"/>
    <p:sldId id="335" r:id="rId27"/>
    <p:sldId id="336" r:id="rId28"/>
    <p:sldId id="337" r:id="rId29"/>
    <p:sldId id="354" r:id="rId30"/>
    <p:sldId id="338" r:id="rId31"/>
    <p:sldId id="339" r:id="rId32"/>
    <p:sldId id="340" r:id="rId33"/>
    <p:sldId id="341" r:id="rId34"/>
    <p:sldId id="342" r:id="rId35"/>
    <p:sldId id="343" r:id="rId36"/>
    <p:sldId id="270" r:id="rId37"/>
    <p:sldId id="271" r:id="rId38"/>
    <p:sldId id="278" r:id="rId39"/>
    <p:sldId id="279" r:id="rId40"/>
    <p:sldId id="280" r:id="rId41"/>
    <p:sldId id="298" r:id="rId42"/>
    <p:sldId id="299" r:id="rId43"/>
    <p:sldId id="355" r:id="rId44"/>
    <p:sldId id="323" r:id="rId45"/>
    <p:sldId id="324" r:id="rId46"/>
    <p:sldId id="325" r:id="rId47"/>
    <p:sldId id="326" r:id="rId48"/>
    <p:sldId id="327" r:id="rId49"/>
    <p:sldId id="328" r:id="rId50"/>
    <p:sldId id="356" r:id="rId51"/>
    <p:sldId id="282" r:id="rId52"/>
    <p:sldId id="302" r:id="rId53"/>
    <p:sldId id="30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/>
    <p:restoredTop sz="94640"/>
  </p:normalViewPr>
  <p:slideViewPr>
    <p:cSldViewPr>
      <p:cViewPr varScale="1">
        <p:scale>
          <a:sx n="85" d="100"/>
          <a:sy n="85" d="100"/>
        </p:scale>
        <p:origin x="16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C1ED4-92ED-41F2-80BA-A31A4ADA5543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B0ECC-A8BF-46FF-8164-386B72433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B0ECC-A8BF-46FF-8164-386B72433FB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59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B0ECC-A8BF-46FF-8164-386B72433FB3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33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984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1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6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1842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435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801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9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6318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605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2950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0601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4215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165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034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6405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8674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83555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70FBA8-0447-4041-9B05-A2938834E17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73A28-404E-46BF-B58B-B6CD38A47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09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ransition spd="slow">
    <p:push dir="u"/>
  </p:transition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7772400" cy="1904999"/>
          </a:xfr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/>
            <a:endParaRPr lang="en-GB" sz="4000" b="1" dirty="0"/>
          </a:p>
          <a:p>
            <a:pPr algn="ctr"/>
            <a:r>
              <a:rPr lang="en-GB" sz="4000" b="1" dirty="0">
                <a:solidFill>
                  <a:srgbClr val="0070C0"/>
                </a:solidFill>
                <a:latin typeface="Algerian" pitchFamily="82" charset="0"/>
              </a:rPr>
              <a:t>Dr H. BOODHOO</a:t>
            </a:r>
          </a:p>
          <a:p>
            <a:pPr algn="ctr"/>
            <a:r>
              <a:rPr lang="en-GB" sz="4000" b="1" dirty="0">
                <a:solidFill>
                  <a:srgbClr val="0070C0"/>
                </a:solidFill>
                <a:latin typeface="Algerian" pitchFamily="82" charset="0"/>
              </a:rPr>
              <a:t>F.C.S (Neurosurgery)</a:t>
            </a:r>
          </a:p>
          <a:p>
            <a:pPr algn="ctr"/>
            <a:endParaRPr lang="en-GB" sz="4000" b="1" dirty="0"/>
          </a:p>
          <a:p>
            <a:endParaRPr lang="en-GB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286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Algerian" pitchFamily="82" charset="0"/>
              </a:rPr>
              <a:t>Common Neurosurgical Pathologies In The Elderly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97837793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3074"/>
          <p:cNvSpPr txBox="1">
            <a:spLocks noChangeArrowheads="1"/>
          </p:cNvSpPr>
          <p:nvPr/>
        </p:nvSpPr>
        <p:spPr bwMode="auto">
          <a:xfrm>
            <a:off x="486443" y="457200"/>
            <a:ext cx="84343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</a:rPr>
              <a:t>Study of NPH Risk Factors in Nursing Home Patients</a:t>
            </a:r>
          </a:p>
        </p:txBody>
      </p:sp>
      <p:sp>
        <p:nvSpPr>
          <p:cNvPr id="98307" name="Text Box 3075"/>
          <p:cNvSpPr txBox="1">
            <a:spLocks noChangeArrowheads="1"/>
          </p:cNvSpPr>
          <p:nvPr/>
        </p:nvSpPr>
        <p:spPr bwMode="auto">
          <a:xfrm>
            <a:off x="1179513" y="3071813"/>
            <a:ext cx="738663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/>
              <a:t>Incontinence		75.3%</a:t>
            </a:r>
          </a:p>
          <a:p>
            <a:pPr>
              <a:spcBef>
                <a:spcPct val="50000"/>
              </a:spcBef>
            </a:pPr>
            <a:r>
              <a:rPr lang="en-US" altLang="en-US" sz="3600" dirty="0"/>
              <a:t>Non-ambulatory		86.0%</a:t>
            </a:r>
          </a:p>
          <a:p>
            <a:pPr>
              <a:spcBef>
                <a:spcPct val="50000"/>
              </a:spcBef>
            </a:pPr>
            <a:r>
              <a:rPr lang="en-US" altLang="en-US" sz="3600" dirty="0"/>
              <a:t>Dementia			45.9%</a:t>
            </a:r>
          </a:p>
          <a:p>
            <a:pPr>
              <a:spcBef>
                <a:spcPct val="50000"/>
              </a:spcBef>
            </a:pPr>
            <a:r>
              <a:rPr lang="en-US" altLang="en-US" sz="3600" dirty="0"/>
              <a:t>Depression			46.5%</a:t>
            </a:r>
          </a:p>
        </p:txBody>
      </p:sp>
      <p:sp>
        <p:nvSpPr>
          <p:cNvPr id="98308" name="Text Box 3076"/>
          <p:cNvSpPr txBox="1">
            <a:spLocks noChangeArrowheads="1"/>
          </p:cNvSpPr>
          <p:nvPr/>
        </p:nvSpPr>
        <p:spPr bwMode="auto">
          <a:xfrm>
            <a:off x="1199566" y="1918394"/>
            <a:ext cx="4840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N = 180 Patients</a:t>
            </a:r>
          </a:p>
        </p:txBody>
      </p:sp>
      <p:sp>
        <p:nvSpPr>
          <p:cNvPr id="98309" name="Text Box 3077"/>
          <p:cNvSpPr txBox="1">
            <a:spLocks noChangeArrowheads="1"/>
          </p:cNvSpPr>
          <p:nvPr/>
        </p:nvSpPr>
        <p:spPr bwMode="auto">
          <a:xfrm>
            <a:off x="7208838" y="6337300"/>
            <a:ext cx="1724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</a:rPr>
              <a:t>J. Neurosurg. 2006</a:t>
            </a:r>
          </a:p>
        </p:txBody>
      </p:sp>
      <p:sp>
        <p:nvSpPr>
          <p:cNvPr id="98310" name="Text Box 3078"/>
          <p:cNvSpPr txBox="1">
            <a:spLocks noChangeArrowheads="1"/>
          </p:cNvSpPr>
          <p:nvPr/>
        </p:nvSpPr>
        <p:spPr bwMode="auto">
          <a:xfrm>
            <a:off x="196850" y="6370638"/>
            <a:ext cx="803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3670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16" name="Rectangle 160"/>
          <p:cNvSpPr>
            <a:spLocks noChangeArrowheads="1"/>
          </p:cNvSpPr>
          <p:nvPr/>
        </p:nvSpPr>
        <p:spPr bwMode="auto">
          <a:xfrm>
            <a:off x="1381125" y="1719263"/>
            <a:ext cx="71294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817" name="Rectangle 161"/>
          <p:cNvSpPr>
            <a:spLocks noChangeArrowheads="1"/>
          </p:cNvSpPr>
          <p:nvPr/>
        </p:nvSpPr>
        <p:spPr bwMode="auto">
          <a:xfrm>
            <a:off x="716492" y="1598266"/>
            <a:ext cx="18682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Ventriculomegaly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70818" name="Rectangle 162"/>
          <p:cNvSpPr>
            <a:spLocks noChangeArrowheads="1"/>
          </p:cNvSpPr>
          <p:nvPr/>
        </p:nvSpPr>
        <p:spPr bwMode="auto">
          <a:xfrm>
            <a:off x="698019" y="2143271"/>
            <a:ext cx="61491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2. Movement disorder</a:t>
            </a:r>
            <a:r>
              <a:rPr lang="en-US" altLang="en-US" dirty="0">
                <a:latin typeface="Times New Roman" panose="02020603050405020304" pitchFamily="18" charset="0"/>
              </a:rPr>
              <a:t>: with one or more of the following features:</a:t>
            </a:r>
            <a:endParaRPr lang="en-US" altLang="en-US" dirty="0"/>
          </a:p>
          <a:p>
            <a:r>
              <a:rPr lang="en-US" altLang="en-US" dirty="0">
                <a:latin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  <p:sp>
        <p:nvSpPr>
          <p:cNvPr id="70820" name="Rectangle 164"/>
          <p:cNvSpPr>
            <a:spLocks noChangeArrowheads="1"/>
          </p:cNvSpPr>
          <p:nvPr/>
        </p:nvSpPr>
        <p:spPr bwMode="auto">
          <a:xfrm>
            <a:off x="716492" y="2574396"/>
            <a:ext cx="44040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a. magnetic / shuffling gait</a:t>
            </a:r>
            <a:endParaRPr lang="en-US" altLang="en-US" sz="3200" dirty="0"/>
          </a:p>
        </p:txBody>
      </p:sp>
      <p:sp>
        <p:nvSpPr>
          <p:cNvPr id="70821" name="Rectangle 165"/>
          <p:cNvSpPr>
            <a:spLocks noChangeArrowheads="1"/>
          </p:cNvSpPr>
          <p:nvPr/>
        </p:nvSpPr>
        <p:spPr bwMode="auto">
          <a:xfrm>
            <a:off x="725082" y="3061815"/>
            <a:ext cx="42880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b. abnormal standing base</a:t>
            </a:r>
            <a:endParaRPr lang="en-US" altLang="en-US" sz="3200" dirty="0"/>
          </a:p>
        </p:txBody>
      </p:sp>
      <p:sp>
        <p:nvSpPr>
          <p:cNvPr id="70823" name="Rectangle 167"/>
          <p:cNvSpPr>
            <a:spLocks noChangeArrowheads="1"/>
          </p:cNvSpPr>
          <p:nvPr/>
        </p:nvSpPr>
        <p:spPr bwMode="auto">
          <a:xfrm>
            <a:off x="725082" y="3646553"/>
            <a:ext cx="24862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c. bradykinesia</a:t>
            </a:r>
            <a:endParaRPr lang="en-US" altLang="en-US" sz="3200" dirty="0"/>
          </a:p>
        </p:txBody>
      </p:sp>
      <p:sp>
        <p:nvSpPr>
          <p:cNvPr id="70824" name="Rectangle 168"/>
          <p:cNvSpPr>
            <a:spLocks noChangeArrowheads="1"/>
          </p:cNvSpPr>
          <p:nvPr/>
        </p:nvSpPr>
        <p:spPr bwMode="auto">
          <a:xfrm>
            <a:off x="698019" y="4201627"/>
            <a:ext cx="2609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d. Limb apraxia</a:t>
            </a:r>
            <a:endParaRPr lang="en-US" altLang="en-US" sz="3200" dirty="0"/>
          </a:p>
        </p:txBody>
      </p:sp>
      <p:sp>
        <p:nvSpPr>
          <p:cNvPr id="70827" name="Rectangle 171"/>
          <p:cNvSpPr>
            <a:spLocks noChangeArrowheads="1"/>
          </p:cNvSpPr>
          <p:nvPr/>
        </p:nvSpPr>
        <p:spPr bwMode="auto">
          <a:xfrm>
            <a:off x="709613" y="4727249"/>
            <a:ext cx="23708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e. </a:t>
            </a:r>
            <a:r>
              <a:rPr lang="en-US" altLang="en-US" sz="3200" dirty="0" err="1">
                <a:latin typeface="Times New Roman" panose="02020603050405020304" pitchFamily="18" charset="0"/>
              </a:rPr>
              <a:t>retropulsion</a:t>
            </a:r>
            <a:endParaRPr lang="en-US" altLang="en-US" sz="3200" dirty="0"/>
          </a:p>
        </p:txBody>
      </p:sp>
      <p:sp>
        <p:nvSpPr>
          <p:cNvPr id="70829" name="Rectangle 173"/>
          <p:cNvSpPr>
            <a:spLocks noChangeArrowheads="1"/>
          </p:cNvSpPr>
          <p:nvPr/>
        </p:nvSpPr>
        <p:spPr bwMode="auto">
          <a:xfrm>
            <a:off x="731682" y="5280597"/>
            <a:ext cx="34977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f.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hypometric</a:t>
            </a:r>
            <a:r>
              <a:rPr lang="en-US" altLang="en-US" sz="3200" dirty="0">
                <a:latin typeface="Times New Roman" panose="02020603050405020304" pitchFamily="18" charset="0"/>
              </a:rPr>
              <a:t> turning</a:t>
            </a:r>
            <a:endParaRPr lang="en-US" altLang="en-US" sz="3200" dirty="0"/>
          </a:p>
        </p:txBody>
      </p:sp>
      <p:sp>
        <p:nvSpPr>
          <p:cNvPr id="70831" name="Rectangle 175"/>
          <p:cNvSpPr>
            <a:spLocks noChangeArrowheads="1"/>
          </p:cNvSpPr>
          <p:nvPr/>
        </p:nvSpPr>
        <p:spPr bwMode="auto">
          <a:xfrm>
            <a:off x="735858" y="5817897"/>
            <a:ext cx="44339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g.  forward leaning posture</a:t>
            </a:r>
            <a:endParaRPr lang="en-US" altLang="en-US" sz="3200" dirty="0"/>
          </a:p>
        </p:txBody>
      </p:sp>
      <p:sp>
        <p:nvSpPr>
          <p:cNvPr id="70832" name="Rectangle 176"/>
          <p:cNvSpPr>
            <a:spLocks noChangeArrowheads="1"/>
          </p:cNvSpPr>
          <p:nvPr/>
        </p:nvSpPr>
        <p:spPr bwMode="auto">
          <a:xfrm>
            <a:off x="716492" y="6370638"/>
            <a:ext cx="49035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h. decreased manual dexterity</a:t>
            </a:r>
            <a:endParaRPr lang="en-US" altLang="en-US" sz="3200" dirty="0"/>
          </a:p>
        </p:txBody>
      </p:sp>
      <p:sp>
        <p:nvSpPr>
          <p:cNvPr id="70833" name="Rectangle 177"/>
          <p:cNvSpPr>
            <a:spLocks noChangeArrowheads="1"/>
          </p:cNvSpPr>
          <p:nvPr/>
        </p:nvSpPr>
        <p:spPr bwMode="auto">
          <a:xfrm>
            <a:off x="709613" y="809625"/>
            <a:ext cx="749776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834" name="Rectangle 178"/>
          <p:cNvSpPr>
            <a:spLocks noChangeArrowheads="1"/>
          </p:cNvSpPr>
          <p:nvPr/>
        </p:nvSpPr>
        <p:spPr bwMode="auto">
          <a:xfrm>
            <a:off x="698019" y="954883"/>
            <a:ext cx="17825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Major criteria: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sp>
        <p:nvSpPr>
          <p:cNvPr id="70836" name="Rectangle 180"/>
          <p:cNvSpPr>
            <a:spLocks noChangeArrowheads="1"/>
          </p:cNvSpPr>
          <p:nvPr/>
        </p:nvSpPr>
        <p:spPr bwMode="auto">
          <a:xfrm>
            <a:off x="1632121" y="154988"/>
            <a:ext cx="54614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NPH Clinical Diagnostic Criteria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96850" y="6370638"/>
            <a:ext cx="803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02609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96850" y="914400"/>
            <a:ext cx="8489950" cy="606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3. Incontinence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with at least one of the following 	features: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		a. Urgency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		b. Frequency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		c. Indifference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4. Cognitive Impairment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with one or more of the 	following features: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		a. attentional impairment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		b. diminished insight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		c. impaired learning and recall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		d. behavioral alterations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96850" y="6370638"/>
            <a:ext cx="803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19071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6792913" y="3698875"/>
            <a:ext cx="17638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Triad (57.6%)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055688" y="4684713"/>
            <a:ext cx="2390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Arial" panose="020B0604020202020204" pitchFamily="34" charset="0"/>
              </a:rPr>
              <a:t>Gait &amp; Memory (20.5%)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403225" y="2674938"/>
            <a:ext cx="3133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Arial" panose="020B0604020202020204" pitchFamily="34" charset="0"/>
              </a:rPr>
              <a:t>Memory &amp; Incontinence (4.6%)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2144713" y="2179638"/>
            <a:ext cx="186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Arial" panose="020B0604020202020204" pitchFamily="34" charset="0"/>
              </a:rPr>
              <a:t>Gait Only (10.6%)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2706688" y="1733550"/>
            <a:ext cx="213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Arial" panose="020B0604020202020204" pitchFamily="34" charset="0"/>
              </a:rPr>
              <a:t>Memory Only (3.3%)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573088" y="3163888"/>
            <a:ext cx="2751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Arial" panose="020B0604020202020204" pitchFamily="34" charset="0"/>
              </a:rPr>
              <a:t>Gait &amp; Incontinence (3.3%)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1872457" y="196266"/>
            <a:ext cx="545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3000" dirty="0">
                <a:solidFill>
                  <a:srgbClr val="FFFF00"/>
                </a:solidFill>
                <a:latin typeface="Times New Roman" panose="02020603050405020304" pitchFamily="18" charset="0"/>
              </a:rPr>
              <a:t>Combination of Clinical Symptoms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196850" y="6370638"/>
            <a:ext cx="803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Times New Roman" panose="02020603050405020304" pitchFamily="18" charset="0"/>
              </a:rPr>
              <a:t>  </a:t>
            </a:r>
          </a:p>
        </p:txBody>
      </p:sp>
      <p:grpSp>
        <p:nvGrpSpPr>
          <p:cNvPr id="150539" name="Group 11"/>
          <p:cNvGrpSpPr>
            <a:grpSpLocks/>
          </p:cNvGrpSpPr>
          <p:nvPr/>
        </p:nvGrpSpPr>
        <p:grpSpPr bwMode="auto">
          <a:xfrm>
            <a:off x="4130675" y="2097088"/>
            <a:ext cx="2605088" cy="3519487"/>
            <a:chOff x="2426" y="1153"/>
            <a:chExt cx="1641" cy="2217"/>
          </a:xfrm>
        </p:grpSpPr>
        <p:sp>
          <p:nvSpPr>
            <p:cNvPr id="150540" name="Freeform 12"/>
            <p:cNvSpPr>
              <a:spLocks/>
            </p:cNvSpPr>
            <p:nvPr/>
          </p:nvSpPr>
          <p:spPr bwMode="auto">
            <a:xfrm>
              <a:off x="2426" y="1153"/>
              <a:ext cx="1641" cy="2217"/>
            </a:xfrm>
            <a:custGeom>
              <a:avLst/>
              <a:gdLst>
                <a:gd name="T0" fmla="*/ 54 w 167"/>
                <a:gd name="T1" fmla="*/ 0 h 226"/>
                <a:gd name="T2" fmla="*/ 167 w 167"/>
                <a:gd name="T3" fmla="*/ 113 h 226"/>
                <a:gd name="T4" fmla="*/ 54 w 167"/>
                <a:gd name="T5" fmla="*/ 226 h 226"/>
                <a:gd name="T6" fmla="*/ 0 w 167"/>
                <a:gd name="T7" fmla="*/ 213 h 226"/>
                <a:gd name="T8" fmla="*/ 54 w 167"/>
                <a:gd name="T9" fmla="*/ 113 h 226"/>
                <a:gd name="T10" fmla="*/ 54 w 167"/>
                <a:gd name="T1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226">
                  <a:moveTo>
                    <a:pt x="54" y="0"/>
                  </a:moveTo>
                  <a:cubicBezTo>
                    <a:pt x="116" y="0"/>
                    <a:pt x="167" y="51"/>
                    <a:pt x="167" y="113"/>
                  </a:cubicBezTo>
                  <a:cubicBezTo>
                    <a:pt x="167" y="176"/>
                    <a:pt x="116" y="226"/>
                    <a:pt x="54" y="226"/>
                  </a:cubicBezTo>
                  <a:cubicBezTo>
                    <a:pt x="35" y="226"/>
                    <a:pt x="17" y="222"/>
                    <a:pt x="0" y="213"/>
                  </a:cubicBezTo>
                  <a:lnTo>
                    <a:pt x="54" y="11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541" name="Freeform 13"/>
            <p:cNvSpPr>
              <a:spLocks/>
            </p:cNvSpPr>
            <p:nvPr/>
          </p:nvSpPr>
          <p:spPr bwMode="auto">
            <a:xfrm>
              <a:off x="2426" y="1153"/>
              <a:ext cx="1641" cy="2217"/>
            </a:xfrm>
            <a:custGeom>
              <a:avLst/>
              <a:gdLst>
                <a:gd name="T0" fmla="*/ 54 w 167"/>
                <a:gd name="T1" fmla="*/ 0 h 226"/>
                <a:gd name="T2" fmla="*/ 167 w 167"/>
                <a:gd name="T3" fmla="*/ 113 h 226"/>
                <a:gd name="T4" fmla="*/ 54 w 167"/>
                <a:gd name="T5" fmla="*/ 226 h 226"/>
                <a:gd name="T6" fmla="*/ 0 w 167"/>
                <a:gd name="T7" fmla="*/ 21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226">
                  <a:moveTo>
                    <a:pt x="54" y="0"/>
                  </a:moveTo>
                  <a:cubicBezTo>
                    <a:pt x="116" y="0"/>
                    <a:pt x="167" y="51"/>
                    <a:pt x="167" y="113"/>
                  </a:cubicBezTo>
                  <a:cubicBezTo>
                    <a:pt x="167" y="176"/>
                    <a:pt x="116" y="226"/>
                    <a:pt x="54" y="226"/>
                  </a:cubicBezTo>
                  <a:cubicBezTo>
                    <a:pt x="35" y="226"/>
                    <a:pt x="17" y="222"/>
                    <a:pt x="0" y="213"/>
                  </a:cubicBezTo>
                </a:path>
              </a:pathLst>
            </a:custGeom>
            <a:solidFill>
              <a:schemeClr val="accent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0542" name="Group 14"/>
          <p:cNvGrpSpPr>
            <a:grpSpLocks/>
          </p:cNvGrpSpPr>
          <p:nvPr/>
        </p:nvGrpSpPr>
        <p:grpSpPr bwMode="auto">
          <a:xfrm>
            <a:off x="3194050" y="3513138"/>
            <a:ext cx="1763713" cy="1900237"/>
            <a:chOff x="1836" y="2045"/>
            <a:chExt cx="1111" cy="1197"/>
          </a:xfrm>
        </p:grpSpPr>
        <p:sp>
          <p:nvSpPr>
            <p:cNvPr id="150543" name="Freeform 15"/>
            <p:cNvSpPr>
              <a:spLocks/>
            </p:cNvSpPr>
            <p:nvPr/>
          </p:nvSpPr>
          <p:spPr bwMode="auto">
            <a:xfrm>
              <a:off x="1836" y="2045"/>
              <a:ext cx="1111" cy="1197"/>
            </a:xfrm>
            <a:custGeom>
              <a:avLst/>
              <a:gdLst>
                <a:gd name="T0" fmla="*/ 60 w 113"/>
                <a:gd name="T1" fmla="*/ 122 h 122"/>
                <a:gd name="T2" fmla="*/ 0 w 113"/>
                <a:gd name="T3" fmla="*/ 22 h 122"/>
                <a:gd name="T4" fmla="*/ 2 w 113"/>
                <a:gd name="T5" fmla="*/ 0 h 122"/>
                <a:gd name="T6" fmla="*/ 113 w 113"/>
                <a:gd name="T7" fmla="*/ 22 h 122"/>
                <a:gd name="T8" fmla="*/ 60 w 113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22">
                  <a:moveTo>
                    <a:pt x="60" y="122"/>
                  </a:moveTo>
                  <a:cubicBezTo>
                    <a:pt x="23" y="103"/>
                    <a:pt x="0" y="64"/>
                    <a:pt x="0" y="22"/>
                  </a:cubicBezTo>
                  <a:cubicBezTo>
                    <a:pt x="0" y="15"/>
                    <a:pt x="1" y="7"/>
                    <a:pt x="2" y="0"/>
                  </a:cubicBezTo>
                  <a:lnTo>
                    <a:pt x="113" y="22"/>
                  </a:lnTo>
                  <a:lnTo>
                    <a:pt x="60" y="122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544" name="Freeform 16"/>
            <p:cNvSpPr>
              <a:spLocks/>
            </p:cNvSpPr>
            <p:nvPr/>
          </p:nvSpPr>
          <p:spPr bwMode="auto">
            <a:xfrm>
              <a:off x="1836" y="2045"/>
              <a:ext cx="590" cy="1197"/>
            </a:xfrm>
            <a:custGeom>
              <a:avLst/>
              <a:gdLst>
                <a:gd name="T0" fmla="*/ 60 w 60"/>
                <a:gd name="T1" fmla="*/ 122 h 122"/>
                <a:gd name="T2" fmla="*/ 0 w 60"/>
                <a:gd name="T3" fmla="*/ 22 h 122"/>
                <a:gd name="T4" fmla="*/ 2 w 60"/>
                <a:gd name="T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2">
                  <a:moveTo>
                    <a:pt x="60" y="122"/>
                  </a:moveTo>
                  <a:cubicBezTo>
                    <a:pt x="23" y="103"/>
                    <a:pt x="0" y="64"/>
                    <a:pt x="0" y="22"/>
                  </a:cubicBezTo>
                  <a:cubicBezTo>
                    <a:pt x="0" y="15"/>
                    <a:pt x="1" y="7"/>
                    <a:pt x="2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0545" name="Group 17"/>
          <p:cNvGrpSpPr>
            <a:grpSpLocks/>
          </p:cNvGrpSpPr>
          <p:nvPr/>
        </p:nvGrpSpPr>
        <p:grpSpPr bwMode="auto">
          <a:xfrm>
            <a:off x="3225800" y="3171825"/>
            <a:ext cx="1731963" cy="684213"/>
            <a:chOff x="1856" y="1830"/>
            <a:chExt cx="1091" cy="431"/>
          </a:xfrm>
        </p:grpSpPr>
        <p:sp>
          <p:nvSpPr>
            <p:cNvPr id="150546" name="Freeform 18"/>
            <p:cNvSpPr>
              <a:spLocks/>
            </p:cNvSpPr>
            <p:nvPr/>
          </p:nvSpPr>
          <p:spPr bwMode="auto">
            <a:xfrm>
              <a:off x="1856" y="1830"/>
              <a:ext cx="1091" cy="431"/>
            </a:xfrm>
            <a:custGeom>
              <a:avLst/>
              <a:gdLst>
                <a:gd name="T0" fmla="*/ 0 w 111"/>
                <a:gd name="T1" fmla="*/ 22 h 44"/>
                <a:gd name="T2" fmla="*/ 7 w 111"/>
                <a:gd name="T3" fmla="*/ 0 h 44"/>
                <a:gd name="T4" fmla="*/ 111 w 111"/>
                <a:gd name="T5" fmla="*/ 44 h 44"/>
                <a:gd name="T6" fmla="*/ 0 w 111"/>
                <a:gd name="T7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44">
                  <a:moveTo>
                    <a:pt x="0" y="22"/>
                  </a:moveTo>
                  <a:cubicBezTo>
                    <a:pt x="2" y="15"/>
                    <a:pt x="4" y="7"/>
                    <a:pt x="7" y="0"/>
                  </a:cubicBezTo>
                  <a:lnTo>
                    <a:pt x="111" y="4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547" name="Freeform 19"/>
            <p:cNvSpPr>
              <a:spLocks/>
            </p:cNvSpPr>
            <p:nvPr/>
          </p:nvSpPr>
          <p:spPr bwMode="auto">
            <a:xfrm>
              <a:off x="1856" y="1830"/>
              <a:ext cx="68" cy="215"/>
            </a:xfrm>
            <a:custGeom>
              <a:avLst/>
              <a:gdLst>
                <a:gd name="T0" fmla="*/ 0 w 7"/>
                <a:gd name="T1" fmla="*/ 22 h 22"/>
                <a:gd name="T2" fmla="*/ 7 w 7"/>
                <a:gd name="T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22">
                  <a:moveTo>
                    <a:pt x="0" y="22"/>
                  </a:moveTo>
                  <a:cubicBezTo>
                    <a:pt x="2" y="15"/>
                    <a:pt x="4" y="7"/>
                    <a:pt x="7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0548" name="Group 20"/>
          <p:cNvGrpSpPr>
            <a:grpSpLocks/>
          </p:cNvGrpSpPr>
          <p:nvPr/>
        </p:nvGrpSpPr>
        <p:grpSpPr bwMode="auto">
          <a:xfrm>
            <a:off x="3333750" y="2719388"/>
            <a:ext cx="1624013" cy="1136650"/>
            <a:chOff x="1924" y="1545"/>
            <a:chExt cx="1023" cy="716"/>
          </a:xfrm>
        </p:grpSpPr>
        <p:sp>
          <p:nvSpPr>
            <p:cNvPr id="150549" name="Freeform 21"/>
            <p:cNvSpPr>
              <a:spLocks/>
            </p:cNvSpPr>
            <p:nvPr/>
          </p:nvSpPr>
          <p:spPr bwMode="auto">
            <a:xfrm>
              <a:off x="1924" y="1545"/>
              <a:ext cx="1023" cy="716"/>
            </a:xfrm>
            <a:custGeom>
              <a:avLst/>
              <a:gdLst>
                <a:gd name="T0" fmla="*/ 0 w 104"/>
                <a:gd name="T1" fmla="*/ 29 h 73"/>
                <a:gd name="T2" fmla="*/ 18 w 104"/>
                <a:gd name="T3" fmla="*/ 0 h 73"/>
                <a:gd name="T4" fmla="*/ 104 w 104"/>
                <a:gd name="T5" fmla="*/ 73 h 73"/>
                <a:gd name="T6" fmla="*/ 0 w 104"/>
                <a:gd name="T7" fmla="*/ 2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73">
                  <a:moveTo>
                    <a:pt x="0" y="29"/>
                  </a:moveTo>
                  <a:cubicBezTo>
                    <a:pt x="5" y="19"/>
                    <a:pt x="11" y="9"/>
                    <a:pt x="18" y="0"/>
                  </a:cubicBezTo>
                  <a:lnTo>
                    <a:pt x="104" y="7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550" name="Freeform 22"/>
            <p:cNvSpPr>
              <a:spLocks/>
            </p:cNvSpPr>
            <p:nvPr/>
          </p:nvSpPr>
          <p:spPr bwMode="auto">
            <a:xfrm>
              <a:off x="1924" y="1545"/>
              <a:ext cx="177" cy="285"/>
            </a:xfrm>
            <a:custGeom>
              <a:avLst/>
              <a:gdLst>
                <a:gd name="T0" fmla="*/ 0 w 18"/>
                <a:gd name="T1" fmla="*/ 29 h 29"/>
                <a:gd name="T2" fmla="*/ 18 w 18"/>
                <a:gd name="T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9">
                  <a:moveTo>
                    <a:pt x="0" y="29"/>
                  </a:moveTo>
                  <a:cubicBezTo>
                    <a:pt x="5" y="19"/>
                    <a:pt x="11" y="9"/>
                    <a:pt x="18" y="0"/>
                  </a:cubicBezTo>
                </a:path>
              </a:pathLst>
            </a:custGeom>
            <a:solidFill>
              <a:srgbClr val="0099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0551" name="Group 23"/>
          <p:cNvGrpSpPr>
            <a:grpSpLocks/>
          </p:cNvGrpSpPr>
          <p:nvPr/>
        </p:nvGrpSpPr>
        <p:grpSpPr bwMode="auto">
          <a:xfrm>
            <a:off x="3614738" y="2127250"/>
            <a:ext cx="1343025" cy="1728788"/>
            <a:chOff x="2101" y="1172"/>
            <a:chExt cx="846" cy="1089"/>
          </a:xfrm>
        </p:grpSpPr>
        <p:sp>
          <p:nvSpPr>
            <p:cNvPr id="150552" name="Freeform 24"/>
            <p:cNvSpPr>
              <a:spLocks/>
            </p:cNvSpPr>
            <p:nvPr/>
          </p:nvSpPr>
          <p:spPr bwMode="auto">
            <a:xfrm>
              <a:off x="2101" y="1172"/>
              <a:ext cx="846" cy="1089"/>
            </a:xfrm>
            <a:custGeom>
              <a:avLst/>
              <a:gdLst>
                <a:gd name="T0" fmla="*/ 0 w 86"/>
                <a:gd name="T1" fmla="*/ 38 h 111"/>
                <a:gd name="T2" fmla="*/ 64 w 86"/>
                <a:gd name="T3" fmla="*/ 0 h 111"/>
                <a:gd name="T4" fmla="*/ 86 w 86"/>
                <a:gd name="T5" fmla="*/ 111 h 111"/>
                <a:gd name="T6" fmla="*/ 0 w 86"/>
                <a:gd name="T7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11">
                  <a:moveTo>
                    <a:pt x="0" y="38"/>
                  </a:moveTo>
                  <a:cubicBezTo>
                    <a:pt x="16" y="19"/>
                    <a:pt x="39" y="5"/>
                    <a:pt x="64" y="0"/>
                  </a:cubicBezTo>
                  <a:lnTo>
                    <a:pt x="86" y="11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553" name="Freeform 25"/>
            <p:cNvSpPr>
              <a:spLocks/>
            </p:cNvSpPr>
            <p:nvPr/>
          </p:nvSpPr>
          <p:spPr bwMode="auto">
            <a:xfrm>
              <a:off x="2101" y="1172"/>
              <a:ext cx="630" cy="373"/>
            </a:xfrm>
            <a:custGeom>
              <a:avLst/>
              <a:gdLst>
                <a:gd name="T0" fmla="*/ 0 w 64"/>
                <a:gd name="T1" fmla="*/ 38 h 38"/>
                <a:gd name="T2" fmla="*/ 64 w 64"/>
                <a:gd name="T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38">
                  <a:moveTo>
                    <a:pt x="0" y="38"/>
                  </a:moveTo>
                  <a:cubicBezTo>
                    <a:pt x="16" y="19"/>
                    <a:pt x="39" y="5"/>
                    <a:pt x="64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0554" name="Group 26"/>
          <p:cNvGrpSpPr>
            <a:grpSpLocks/>
          </p:cNvGrpSpPr>
          <p:nvPr/>
        </p:nvGrpSpPr>
        <p:grpSpPr bwMode="auto">
          <a:xfrm>
            <a:off x="4598988" y="2097088"/>
            <a:ext cx="358775" cy="1758950"/>
            <a:chOff x="2721" y="1153"/>
            <a:chExt cx="226" cy="1108"/>
          </a:xfrm>
        </p:grpSpPr>
        <p:sp>
          <p:nvSpPr>
            <p:cNvPr id="150555" name="Freeform 27"/>
            <p:cNvSpPr>
              <a:spLocks/>
            </p:cNvSpPr>
            <p:nvPr/>
          </p:nvSpPr>
          <p:spPr bwMode="auto">
            <a:xfrm>
              <a:off x="2721" y="1153"/>
              <a:ext cx="226" cy="1108"/>
            </a:xfrm>
            <a:custGeom>
              <a:avLst/>
              <a:gdLst>
                <a:gd name="T0" fmla="*/ 0 w 23"/>
                <a:gd name="T1" fmla="*/ 2 h 113"/>
                <a:gd name="T2" fmla="*/ 23 w 23"/>
                <a:gd name="T3" fmla="*/ 0 h 113"/>
                <a:gd name="T4" fmla="*/ 23 w 23"/>
                <a:gd name="T5" fmla="*/ 113 h 113"/>
                <a:gd name="T6" fmla="*/ 0 w 23"/>
                <a:gd name="T7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13">
                  <a:moveTo>
                    <a:pt x="0" y="2"/>
                  </a:moveTo>
                  <a:cubicBezTo>
                    <a:pt x="8" y="1"/>
                    <a:pt x="16" y="0"/>
                    <a:pt x="23" y="0"/>
                  </a:cubicBezTo>
                  <a:lnTo>
                    <a:pt x="23" y="11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556" name="Freeform 28"/>
            <p:cNvSpPr>
              <a:spLocks/>
            </p:cNvSpPr>
            <p:nvPr/>
          </p:nvSpPr>
          <p:spPr bwMode="auto">
            <a:xfrm>
              <a:off x="2721" y="1153"/>
              <a:ext cx="226" cy="19"/>
            </a:xfrm>
            <a:custGeom>
              <a:avLst/>
              <a:gdLst>
                <a:gd name="T0" fmla="*/ 0 w 23"/>
                <a:gd name="T1" fmla="*/ 2 h 2"/>
                <a:gd name="T2" fmla="*/ 23 w 2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2">
                  <a:moveTo>
                    <a:pt x="0" y="2"/>
                  </a:moveTo>
                  <a:cubicBezTo>
                    <a:pt x="8" y="1"/>
                    <a:pt x="16" y="0"/>
                    <a:pt x="23" y="0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0602918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Line 2"/>
          <p:cNvSpPr>
            <a:spLocks noChangeShapeType="1"/>
          </p:cNvSpPr>
          <p:nvPr/>
        </p:nvSpPr>
        <p:spPr bwMode="auto">
          <a:xfrm>
            <a:off x="685800" y="16002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731" name="Line 3"/>
          <p:cNvSpPr>
            <a:spLocks noChangeShapeType="1"/>
          </p:cNvSpPr>
          <p:nvPr/>
        </p:nvSpPr>
        <p:spPr bwMode="auto">
          <a:xfrm>
            <a:off x="685800" y="5791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732" name="Line 4"/>
          <p:cNvSpPr>
            <a:spLocks noChangeShapeType="1"/>
          </p:cNvSpPr>
          <p:nvPr/>
        </p:nvSpPr>
        <p:spPr bwMode="auto">
          <a:xfrm>
            <a:off x="2286000" y="16002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733" name="Line 5"/>
          <p:cNvSpPr>
            <a:spLocks noChangeShapeType="1"/>
          </p:cNvSpPr>
          <p:nvPr/>
        </p:nvSpPr>
        <p:spPr bwMode="auto">
          <a:xfrm>
            <a:off x="6324600" y="16764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 flipV="1">
            <a:off x="685800" y="3429000"/>
            <a:ext cx="1600200" cy="2286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>
            <a:off x="2286000" y="3505200"/>
            <a:ext cx="13716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>
            <a:off x="3657600" y="1752600"/>
            <a:ext cx="0" cy="11430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737" name="Arc 9"/>
          <p:cNvSpPr>
            <a:spLocks/>
          </p:cNvSpPr>
          <p:nvPr/>
        </p:nvSpPr>
        <p:spPr bwMode="auto">
          <a:xfrm>
            <a:off x="3733800" y="3505200"/>
            <a:ext cx="762000" cy="838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7"/>
              <a:gd name="T1" fmla="*/ 0 h 21600"/>
              <a:gd name="T2" fmla="*/ 21597 w 21597"/>
              <a:gd name="T3" fmla="*/ 21232 h 21600"/>
              <a:gd name="T4" fmla="*/ 0 w 215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600" fill="none" extrusionOk="0">
                <a:moveTo>
                  <a:pt x="0" y="0"/>
                </a:moveTo>
                <a:cubicBezTo>
                  <a:pt x="11785" y="0"/>
                  <a:pt x="21396" y="9447"/>
                  <a:pt x="21596" y="21232"/>
                </a:cubicBezTo>
              </a:path>
              <a:path w="21597" h="21600" stroke="0" extrusionOk="0">
                <a:moveTo>
                  <a:pt x="0" y="0"/>
                </a:moveTo>
                <a:cubicBezTo>
                  <a:pt x="11785" y="0"/>
                  <a:pt x="21396" y="9447"/>
                  <a:pt x="21596" y="21232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>
            <a:off x="4191000" y="3505200"/>
            <a:ext cx="38100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2362200" y="47244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" panose="020B0604020202020204" pitchFamily="34" charset="0"/>
              </a:rPr>
              <a:t>Stage 2 Therapeutic Window</a:t>
            </a:r>
          </a:p>
        </p:txBody>
      </p:sp>
      <p:sp>
        <p:nvSpPr>
          <p:cNvPr id="329740" name="Rectangle 12"/>
          <p:cNvSpPr>
            <a:spLocks noChangeArrowheads="1"/>
          </p:cNvSpPr>
          <p:nvPr/>
        </p:nvSpPr>
        <p:spPr bwMode="auto">
          <a:xfrm>
            <a:off x="39687" y="622443"/>
            <a:ext cx="29321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99"/>
                </a:solidFill>
                <a:latin typeface="Arial" panose="020B0604020202020204" pitchFamily="34" charset="0"/>
              </a:rPr>
              <a:t>Stage 1 Developing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99"/>
                </a:solidFill>
                <a:latin typeface="Arial" panose="020B0604020202020204" pitchFamily="34" charset="0"/>
              </a:rPr>
              <a:t>Symptoms</a:t>
            </a:r>
          </a:p>
        </p:txBody>
      </p:sp>
      <p:sp>
        <p:nvSpPr>
          <p:cNvPr id="329741" name="Rectangle 13"/>
          <p:cNvSpPr>
            <a:spLocks noChangeArrowheads="1"/>
          </p:cNvSpPr>
          <p:nvPr/>
        </p:nvSpPr>
        <p:spPr bwMode="auto">
          <a:xfrm>
            <a:off x="6324600" y="1905000"/>
            <a:ext cx="2012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" panose="020B0604020202020204" pitchFamily="34" charset="0"/>
              </a:rPr>
              <a:t>Stage 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" panose="020B0604020202020204" pitchFamily="34" charset="0"/>
              </a:rPr>
              <a:t>Refractory to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" panose="020B0604020202020204" pitchFamily="34" charset="0"/>
              </a:rPr>
              <a:t>Treatment</a:t>
            </a:r>
          </a:p>
        </p:txBody>
      </p:sp>
      <p:sp>
        <p:nvSpPr>
          <p:cNvPr id="329742" name="Text Box 14"/>
          <p:cNvSpPr txBox="1">
            <a:spLocks noChangeArrowheads="1"/>
          </p:cNvSpPr>
          <p:nvPr/>
        </p:nvSpPr>
        <p:spPr bwMode="auto">
          <a:xfrm>
            <a:off x="3657600" y="6019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329743" name="Line 15"/>
          <p:cNvSpPr>
            <a:spLocks noChangeShapeType="1"/>
          </p:cNvSpPr>
          <p:nvPr/>
        </p:nvSpPr>
        <p:spPr bwMode="auto">
          <a:xfrm>
            <a:off x="4724400" y="6248400"/>
            <a:ext cx="14478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9744" name="Text Box 16"/>
          <p:cNvSpPr txBox="1">
            <a:spLocks noChangeArrowheads="1"/>
          </p:cNvSpPr>
          <p:nvPr/>
        </p:nvSpPr>
        <p:spPr bwMode="auto">
          <a:xfrm>
            <a:off x="2149475" y="-76200"/>
            <a:ext cx="518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u="sng" dirty="0">
                <a:latin typeface="Arial" panose="020B0604020202020204" pitchFamily="34" charset="0"/>
              </a:rPr>
              <a:t>The Three Stages of INPH</a:t>
            </a:r>
          </a:p>
        </p:txBody>
      </p:sp>
    </p:spTree>
    <p:extLst>
      <p:ext uri="{BB962C8B-B14F-4D97-AF65-F5344CB8AC3E}">
        <p14:creationId xmlns:p14="http://schemas.microsoft.com/office/powerpoint/2010/main" val="189599504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388" y="0"/>
            <a:ext cx="9155388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NORMAL PRESSURE HYDROCEPHALUS II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2060"/>
                </a:solidFill>
              </a:rPr>
              <a:t>(Pathophysiology)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389" y="1143000"/>
            <a:ext cx="9155387" cy="5715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109728" indent="0">
              <a:buNone/>
            </a:pPr>
            <a:r>
              <a:rPr lang="en-GB" b="1" dirty="0">
                <a:solidFill>
                  <a:schemeClr val="bg1"/>
                </a:solidFill>
              </a:rPr>
              <a:t>			</a:t>
            </a:r>
          </a:p>
          <a:p>
            <a:pPr marL="109728" indent="0">
              <a:buNone/>
            </a:pPr>
            <a:r>
              <a:rPr lang="en-GB" b="1" dirty="0">
                <a:solidFill>
                  <a:schemeClr val="bg1"/>
                </a:solidFill>
              </a:rPr>
              <a:t>				Dilated ventricles impair perfusion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en-GB" b="1" dirty="0">
                <a:solidFill>
                  <a:schemeClr val="bg1"/>
                </a:solidFill>
              </a:rPr>
              <a:t>				</a:t>
            </a:r>
            <a:r>
              <a:rPr lang="en-GB" b="1" dirty="0" err="1">
                <a:solidFill>
                  <a:schemeClr val="bg1"/>
                </a:solidFill>
              </a:rPr>
              <a:t>Hypoperfusional</a:t>
            </a:r>
            <a:r>
              <a:rPr lang="en-GB" b="1" dirty="0">
                <a:solidFill>
                  <a:schemeClr val="bg1"/>
                </a:solidFill>
              </a:rPr>
              <a:t> states mainly in the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				frontal lobe, basal ganglia and thalamus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       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 					Classical symptomatology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3453555" y="2432261"/>
            <a:ext cx="1066801" cy="39327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3415455" y="4642061"/>
            <a:ext cx="1143000" cy="39327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03418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192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NORMAL PRESSURE HYDROCEPHALUS III</a:t>
            </a:r>
            <a:br>
              <a:rPr lang="en-GB" sz="3600" b="1" dirty="0">
                <a:solidFill>
                  <a:srgbClr val="002060"/>
                </a:solidFill>
              </a:rPr>
            </a:br>
            <a:endParaRPr lang="en-GB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19200"/>
            <a:ext cx="9143999" cy="5638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7030A0"/>
                </a:solidFill>
              </a:rPr>
              <a:t>Frontal lobe</a:t>
            </a:r>
            <a:endParaRPr lang="en-GB" sz="3200" dirty="0"/>
          </a:p>
          <a:p>
            <a:pPr marL="457200" indent="-457200"/>
            <a:r>
              <a:rPr lang="en-GB" dirty="0">
                <a:solidFill>
                  <a:schemeClr val="bg1"/>
                </a:solidFill>
              </a:rPr>
              <a:t>Personality change</a:t>
            </a:r>
          </a:p>
          <a:p>
            <a:pPr marL="457200" indent="-457200"/>
            <a:r>
              <a:rPr lang="en-GB" dirty="0">
                <a:solidFill>
                  <a:schemeClr val="bg1"/>
                </a:solidFill>
              </a:rPr>
              <a:t>Anxiety</a:t>
            </a:r>
          </a:p>
          <a:p>
            <a:pPr marL="457200" indent="-457200"/>
            <a:r>
              <a:rPr lang="en-GB" dirty="0">
                <a:solidFill>
                  <a:schemeClr val="bg1"/>
                </a:solidFill>
              </a:rPr>
              <a:t>Depression</a:t>
            </a:r>
          </a:p>
          <a:p>
            <a:pPr marL="457200" indent="-457200"/>
            <a:r>
              <a:rPr lang="en-GB" dirty="0">
                <a:solidFill>
                  <a:schemeClr val="bg1"/>
                </a:solidFill>
              </a:rPr>
              <a:t>Psychiatric symptoms like delusional states, Hallucinations and aggressive states</a:t>
            </a:r>
          </a:p>
          <a:p>
            <a:pPr marL="457200" indent="-457200"/>
            <a:r>
              <a:rPr lang="en-GB" dirty="0">
                <a:solidFill>
                  <a:schemeClr val="bg1"/>
                </a:solidFill>
              </a:rPr>
              <a:t>Obsessive compulsive disorders</a:t>
            </a:r>
          </a:p>
          <a:p>
            <a:pPr marL="457200" indent="-457200"/>
            <a:r>
              <a:rPr lang="en-GB" dirty="0" err="1">
                <a:solidFill>
                  <a:schemeClr val="bg1"/>
                </a:solidFill>
              </a:rPr>
              <a:t>Othelo</a:t>
            </a:r>
            <a:r>
              <a:rPr lang="en-GB" dirty="0">
                <a:solidFill>
                  <a:schemeClr val="bg1"/>
                </a:solidFill>
              </a:rPr>
              <a:t> syndrome,</a:t>
            </a:r>
          </a:p>
          <a:p>
            <a:pPr marL="457200" indent="-457200"/>
            <a:r>
              <a:rPr lang="en-GB" dirty="0">
                <a:solidFill>
                  <a:schemeClr val="bg1"/>
                </a:solidFill>
              </a:rPr>
              <a:t>Shoplifting and mania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>
                <a:solidFill>
                  <a:srgbClr val="7030A0"/>
                </a:solidFill>
              </a:rPr>
              <a:t>Thalamic Symptoms: - </a:t>
            </a:r>
            <a:r>
              <a:rPr lang="en-GB" dirty="0">
                <a:solidFill>
                  <a:schemeClr val="bg1"/>
                </a:solidFill>
              </a:rPr>
              <a:t>are characterised by apathy, Othello syndrome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>
                <a:solidFill>
                  <a:srgbClr val="7030A0"/>
                </a:solidFill>
              </a:rPr>
              <a:t>Basal ganglia</a:t>
            </a:r>
            <a:r>
              <a:rPr lang="en-GB" sz="2600" b="1" dirty="0">
                <a:solidFill>
                  <a:schemeClr val="bg1"/>
                </a:solidFill>
              </a:rPr>
              <a:t> : -  </a:t>
            </a:r>
            <a:r>
              <a:rPr lang="en-GB" dirty="0">
                <a:solidFill>
                  <a:schemeClr val="bg1"/>
                </a:solidFill>
              </a:rPr>
              <a:t>chorea</a:t>
            </a:r>
          </a:p>
        </p:txBody>
      </p:sp>
    </p:spTree>
    <p:extLst>
      <p:ext uri="{BB962C8B-B14F-4D97-AF65-F5344CB8AC3E}">
        <p14:creationId xmlns:p14="http://schemas.microsoft.com/office/powerpoint/2010/main" val="27821136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COMPARISON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046789" cy="5149945"/>
          </a:xfrm>
        </p:spPr>
      </p:pic>
    </p:spTree>
    <p:extLst>
      <p:ext uri="{BB962C8B-B14F-4D97-AF65-F5344CB8AC3E}">
        <p14:creationId xmlns:p14="http://schemas.microsoft.com/office/powerpoint/2010/main" val="371916220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" y="0"/>
            <a:ext cx="9119419" cy="6858000"/>
          </a:xfrm>
        </p:spPr>
      </p:pic>
    </p:spTree>
    <p:extLst>
      <p:ext uri="{BB962C8B-B14F-4D97-AF65-F5344CB8AC3E}">
        <p14:creationId xmlns:p14="http://schemas.microsoft.com/office/powerpoint/2010/main" val="241405383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317"/>
            <a:ext cx="9144000" cy="40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389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" y="1676400"/>
            <a:ext cx="92202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With a growing percentage of the population reaching over 65 years, the burden of neurological disorders is increasing</a:t>
            </a:r>
          </a:p>
        </p:txBody>
      </p:sp>
    </p:spTree>
    <p:extLst>
      <p:ext uri="{BB962C8B-B14F-4D97-AF65-F5344CB8AC3E}">
        <p14:creationId xmlns:p14="http://schemas.microsoft.com/office/powerpoint/2010/main" val="375055854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Thinning of Corpus Callosum </a:t>
            </a:r>
            <a:endParaRPr lang="en-GB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867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33799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259869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CSF Flow Void in Aqueduct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1174320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96" y="857250"/>
            <a:ext cx="600075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76627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Periventricular Hyper intensity (CSF </a:t>
            </a:r>
            <a:r>
              <a:rPr lang="en-US" sz="2000" b="1" u="sng" dirty="0" err="1"/>
              <a:t>Sepage</a:t>
            </a:r>
            <a:r>
              <a:rPr lang="en-US" sz="2000" b="1" u="sng" dirty="0"/>
              <a:t>)</a:t>
            </a:r>
            <a:endParaRPr lang="en-GB" sz="2000" b="1" u="sng" dirty="0"/>
          </a:p>
        </p:txBody>
      </p:sp>
    </p:spTree>
    <p:extLst>
      <p:ext uri="{BB962C8B-B14F-4D97-AF65-F5344CB8AC3E}">
        <p14:creationId xmlns:p14="http://schemas.microsoft.com/office/powerpoint/2010/main" val="197099157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3076575" y="3008313"/>
            <a:ext cx="29876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b="1">
                <a:latin typeface="Arial" pitchFamily="34" charset="0"/>
              </a:rPr>
              <a:t>Clinical Diagnosis of NPH</a:t>
            </a: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546100" y="1447800"/>
            <a:ext cx="8040688" cy="125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ja-JP" b="1">
                <a:latin typeface="Arial" pitchFamily="34" charset="0"/>
              </a:rPr>
              <a:t>Clinical Evaluation (Outpatient) </a:t>
            </a:r>
            <a:endParaRPr kumimoji="1" lang="ja-JP" altLang="en-US" b="1">
              <a:latin typeface="Arial" pitchFamily="34" charset="0"/>
            </a:endParaRP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ja-JP" b="1">
                <a:latin typeface="Arial" pitchFamily="34" charset="0"/>
              </a:rPr>
              <a:t>(1) Symptom; Gait Disturbance, Memory Loss, Urinary Incontinence</a:t>
            </a:r>
          </a:p>
          <a:p>
            <a:pPr algn="ctr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ja-JP" b="1">
                <a:latin typeface="Arial" pitchFamily="34" charset="0"/>
              </a:rPr>
              <a:t>(2) Radiological Finding; Head CT, MRI, Spinal MRI, Spectroscopy</a:t>
            </a:r>
          </a:p>
        </p:txBody>
      </p:sp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3616325" y="3695700"/>
            <a:ext cx="1844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b="1">
                <a:latin typeface="Arial" pitchFamily="34" charset="0"/>
              </a:rPr>
              <a:t>Infusion Study </a:t>
            </a:r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873500" y="4167188"/>
            <a:ext cx="12985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b="1">
                <a:latin typeface="Arial" pitchFamily="34" charset="0"/>
              </a:rPr>
              <a:t>T</a:t>
            </a:r>
            <a:r>
              <a:rPr kumimoji="1" lang="en-US" altLang="ja-JP" b="1">
                <a:latin typeface="Arial" pitchFamily="34" charset="0"/>
              </a:rPr>
              <a:t>ap 30 cc</a:t>
            </a:r>
            <a:r>
              <a:rPr kumimoji="1" lang="ja-JP" altLang="ja-JP" b="1">
                <a:latin typeface="Arial" pitchFamily="34" charset="0"/>
              </a:rPr>
              <a:t> </a:t>
            </a:r>
          </a:p>
        </p:txBody>
      </p:sp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1257300" y="4930775"/>
            <a:ext cx="3152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b="1">
                <a:latin typeface="Arial" pitchFamily="34" charset="0"/>
              </a:rPr>
              <a:t>Improve after </a:t>
            </a:r>
            <a:r>
              <a:rPr kumimoji="1" lang="ja-JP" altLang="en-US" b="1">
                <a:latin typeface="Arial" pitchFamily="34" charset="0"/>
              </a:rPr>
              <a:t>T</a:t>
            </a:r>
            <a:r>
              <a:rPr kumimoji="1" lang="en-US" altLang="ja-JP" b="1">
                <a:latin typeface="Arial" pitchFamily="34" charset="0"/>
              </a:rPr>
              <a:t>ap at 30 Min</a:t>
            </a:r>
            <a:endParaRPr kumimoji="1" lang="ja-JP" altLang="ja-JP" b="1">
              <a:latin typeface="Arial" pitchFamily="34" charset="0"/>
            </a:endParaRPr>
          </a:p>
        </p:txBody>
      </p: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1497013" y="5630863"/>
            <a:ext cx="2138362" cy="925512"/>
          </a:xfrm>
          <a:prstGeom prst="rect">
            <a:avLst/>
          </a:prstGeom>
          <a:solidFill>
            <a:srgbClr val="FF9933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b="1">
                <a:latin typeface="Arial" pitchFamily="34" charset="0"/>
              </a:rPr>
              <a:t>Shunt</a:t>
            </a:r>
            <a:r>
              <a:rPr kumimoji="1" lang="ja-JP" altLang="en-US" b="1">
                <a:latin typeface="Arial" pitchFamily="34" charset="0"/>
              </a:rPr>
              <a:t> </a:t>
            </a:r>
            <a:r>
              <a:rPr kumimoji="1" lang="en-US" altLang="ja-JP" b="1">
                <a:latin typeface="Arial" pitchFamily="34" charset="0"/>
              </a:rPr>
              <a:t>programmable valve</a:t>
            </a:r>
            <a:endParaRPr kumimoji="1" lang="ja-JP" altLang="ja-JP" b="1">
              <a:latin typeface="Arial" pitchFamily="34" charset="0"/>
            </a:endParaRPr>
          </a:p>
        </p:txBody>
      </p:sp>
      <p:sp>
        <p:nvSpPr>
          <p:cNvPr id="350216" name="Text Box 8"/>
          <p:cNvSpPr txBox="1">
            <a:spLocks noChangeArrowheads="1"/>
          </p:cNvSpPr>
          <p:nvPr/>
        </p:nvSpPr>
        <p:spPr bwMode="auto">
          <a:xfrm>
            <a:off x="4940300" y="4930775"/>
            <a:ext cx="3686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b="1">
                <a:latin typeface="Arial" pitchFamily="34" charset="0"/>
              </a:rPr>
              <a:t>Non-improve after </a:t>
            </a:r>
            <a:r>
              <a:rPr kumimoji="1" lang="ja-JP" altLang="en-US" b="1">
                <a:latin typeface="Arial" pitchFamily="34" charset="0"/>
              </a:rPr>
              <a:t>T</a:t>
            </a:r>
            <a:r>
              <a:rPr kumimoji="1" lang="en-US" altLang="ja-JP" b="1">
                <a:latin typeface="Arial" pitchFamily="34" charset="0"/>
              </a:rPr>
              <a:t>ap at 30 min</a:t>
            </a:r>
            <a:endParaRPr kumimoji="1" lang="ja-JP" altLang="ja-JP" b="1">
              <a:latin typeface="Arial" pitchFamily="34" charset="0"/>
            </a:endParaRPr>
          </a:p>
        </p:txBody>
      </p:sp>
      <p:sp>
        <p:nvSpPr>
          <p:cNvPr id="350217" name="Text Box 9"/>
          <p:cNvSpPr txBox="1">
            <a:spLocks noChangeArrowheads="1"/>
          </p:cNvSpPr>
          <p:nvPr/>
        </p:nvSpPr>
        <p:spPr bwMode="auto">
          <a:xfrm>
            <a:off x="6046788" y="5630863"/>
            <a:ext cx="98107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b="1">
                <a:latin typeface="Arial" pitchFamily="34" charset="0"/>
              </a:rPr>
              <a:t> </a:t>
            </a:r>
            <a:r>
              <a:rPr kumimoji="1" lang="en-US" altLang="ja-JP" b="1">
                <a:latin typeface="Arial" pitchFamily="34" charset="0"/>
              </a:rPr>
              <a:t>Follow</a:t>
            </a:r>
            <a:endParaRPr kumimoji="1" lang="ja-JP" altLang="ja-JP" b="1">
              <a:latin typeface="Arial" pitchFamily="34" charset="0"/>
            </a:endParaRPr>
          </a:p>
        </p:txBody>
      </p:sp>
      <p:sp>
        <p:nvSpPr>
          <p:cNvPr id="350218" name="Text Box 10"/>
          <p:cNvSpPr txBox="1">
            <a:spLocks noChangeArrowheads="1"/>
          </p:cNvSpPr>
          <p:nvPr/>
        </p:nvSpPr>
        <p:spPr bwMode="auto">
          <a:xfrm>
            <a:off x="2446338" y="457200"/>
            <a:ext cx="483978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sz="3200" b="1" u="sng" dirty="0">
                <a:solidFill>
                  <a:srgbClr val="FFFF00"/>
                </a:solidFill>
              </a:rPr>
              <a:t>Protocol for NPH Patient</a:t>
            </a:r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>
            <a:off x="4565650" y="271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/>
          </a:p>
        </p:txBody>
      </p:sp>
      <p:sp>
        <p:nvSpPr>
          <p:cNvPr id="350220" name="Line 12"/>
          <p:cNvSpPr>
            <a:spLocks noChangeShapeType="1"/>
          </p:cNvSpPr>
          <p:nvPr/>
        </p:nvSpPr>
        <p:spPr bwMode="auto">
          <a:xfrm>
            <a:off x="4565650" y="3403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/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>
            <a:off x="2593975" y="4792663"/>
            <a:ext cx="39465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/>
          </a:p>
        </p:txBody>
      </p:sp>
      <p:sp>
        <p:nvSpPr>
          <p:cNvPr id="350222" name="Line 14"/>
          <p:cNvSpPr>
            <a:spLocks noChangeShapeType="1"/>
          </p:cNvSpPr>
          <p:nvPr/>
        </p:nvSpPr>
        <p:spPr bwMode="auto">
          <a:xfrm>
            <a:off x="4578350" y="4540250"/>
            <a:ext cx="0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/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>
            <a:off x="6529388" y="4792663"/>
            <a:ext cx="0" cy="152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/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>
            <a:off x="2593975" y="47926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/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>
            <a:off x="2593975" y="53133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/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6537325" y="53133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6672465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412" y="0"/>
            <a:ext cx="9109587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NORMAL PRESSURE HYDROCEPHALUS IV</a:t>
            </a:r>
            <a:br>
              <a:rPr lang="en-GB" sz="3600" b="1" dirty="0">
                <a:solidFill>
                  <a:srgbClr val="0070C0"/>
                </a:solidFill>
              </a:rPr>
            </a:b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b="1" dirty="0"/>
              <a:t>NPH is a reversible cause of dementia</a:t>
            </a:r>
          </a:p>
          <a:p>
            <a:endParaRPr lang="en-GB" sz="3200" b="1" dirty="0"/>
          </a:p>
          <a:p>
            <a:r>
              <a:rPr lang="en-GB" sz="3200" b="1" dirty="0"/>
              <a:t>It is largely underdiagnosed</a:t>
            </a:r>
          </a:p>
          <a:p>
            <a:endParaRPr lang="en-GB" sz="3200" b="1" dirty="0"/>
          </a:p>
          <a:p>
            <a:r>
              <a:rPr lang="en-GB" sz="3200" b="1" dirty="0"/>
              <a:t>It is crucial for the psychiatrist to identify atypical cases and to do early imaging and early </a:t>
            </a:r>
            <a:r>
              <a:rPr lang="en-GB" sz="3200" b="1" dirty="0" err="1"/>
              <a:t>referal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11434693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" y="0"/>
            <a:ext cx="913171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70C0"/>
                </a:solidFill>
              </a:rPr>
              <a:t>CHRONIC SUBDURAL HEMATOMA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6711654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FFFF00"/>
                </a:solidFill>
              </a:rPr>
              <a:t>Incidence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endParaRPr lang="en-GB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sz="3600" dirty="0"/>
              <a:t>2/100,000 per </a:t>
            </a:r>
            <a:r>
              <a:rPr lang="en-GB" sz="3600" dirty="0" err="1"/>
              <a:t>yr</a:t>
            </a:r>
            <a:r>
              <a:rPr lang="en-GB" sz="3600" dirty="0"/>
              <a:t> (60-70 years)</a:t>
            </a:r>
          </a:p>
          <a:p>
            <a:endParaRPr lang="en-GB" sz="3600" dirty="0"/>
          </a:p>
          <a:p>
            <a:r>
              <a:rPr lang="en-GB" sz="3600" dirty="0"/>
              <a:t>8/100,000 per </a:t>
            </a:r>
            <a:r>
              <a:rPr lang="en-GB" sz="3600" dirty="0" err="1"/>
              <a:t>yr</a:t>
            </a:r>
            <a:r>
              <a:rPr lang="en-GB" sz="3600" dirty="0"/>
              <a:t> (70-80 years)</a:t>
            </a:r>
          </a:p>
        </p:txBody>
      </p:sp>
    </p:spTree>
    <p:extLst>
      <p:ext uri="{BB962C8B-B14F-4D97-AF65-F5344CB8AC3E}">
        <p14:creationId xmlns:p14="http://schemas.microsoft.com/office/powerpoint/2010/main" val="303092870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ja-JP" sz="4000" u="sng" dirty="0">
                <a:solidFill>
                  <a:srgbClr val="FFFF00"/>
                </a:solidFill>
              </a:rPr>
              <a:t>Chronic Subdural Hematoma (CSDH)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153400" cy="4495806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Definition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66BDD2"/>
                </a:solidFill>
              </a:rPr>
              <a:t>Defined as chronic (</a:t>
            </a:r>
            <a:r>
              <a:rPr lang="en-GB" sz="2400" dirty="0">
                <a:solidFill>
                  <a:srgbClr val="66BDD2"/>
                </a:solidFill>
              </a:rPr>
              <a:t>≥</a:t>
            </a:r>
            <a:r>
              <a:rPr lang="en-US" sz="2400" dirty="0">
                <a:solidFill>
                  <a:srgbClr val="66BDD2"/>
                </a:solidFill>
              </a:rPr>
              <a:t> 3 weeks)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/>
              <a:t>Bleeding is between the </a:t>
            </a:r>
            <a:r>
              <a:rPr lang="en-US" sz="2400" dirty="0" err="1"/>
              <a:t>dura</a:t>
            </a:r>
            <a:r>
              <a:rPr lang="en-US" sz="2400" dirty="0"/>
              <a:t> matter (which adheres to the skull) and the arachnoid matter (which envelopes the brain).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</a:rPr>
              <a:t>Cause – Traumatic Tearing of the bridging veins which connect the brain surface with the </a:t>
            </a:r>
            <a:r>
              <a:rPr lang="en-US" sz="2400" dirty="0" err="1">
                <a:solidFill>
                  <a:srgbClr val="FFC000"/>
                </a:solidFill>
              </a:rPr>
              <a:t>dura</a:t>
            </a:r>
            <a:r>
              <a:rPr lang="en-US" sz="2400" dirty="0">
                <a:solidFill>
                  <a:srgbClr val="FFC000"/>
                </a:solidFill>
              </a:rPr>
              <a:t> matter</a:t>
            </a:r>
            <a:endParaRPr lang="en-GB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3775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Epidemiology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76401"/>
            <a:ext cx="7054644" cy="457200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Incidence 1.7-18 per 100, 000 people</a:t>
            </a:r>
          </a:p>
          <a:p>
            <a:pPr>
              <a:lnSpc>
                <a:spcPct val="200000"/>
              </a:lnSpc>
            </a:pPr>
            <a:r>
              <a:rPr lang="en-US" dirty="0"/>
              <a:t>Increase up to 58 per 100, 000 people above the age of 65</a:t>
            </a:r>
          </a:p>
          <a:p>
            <a:pPr>
              <a:lnSpc>
                <a:spcPct val="200000"/>
              </a:lnSpc>
            </a:pPr>
            <a:r>
              <a:rPr lang="en-US" dirty="0"/>
              <a:t>Men – 64%, Woman- 33%</a:t>
            </a:r>
          </a:p>
          <a:p>
            <a:pPr>
              <a:lnSpc>
                <a:spcPct val="200000"/>
              </a:lnSpc>
            </a:pPr>
            <a:r>
              <a:rPr lang="en-US" dirty="0"/>
              <a:t>77% history of trauma</a:t>
            </a:r>
          </a:p>
          <a:p>
            <a:pPr>
              <a:lnSpc>
                <a:spcPct val="200000"/>
              </a:lnSpc>
            </a:pPr>
            <a:r>
              <a:rPr lang="en-US" dirty="0"/>
              <a:t>41% oral anticoagulants or platelet inhibitors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0297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Risk factors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371600"/>
            <a:ext cx="6711654" cy="5867399"/>
          </a:xfrm>
        </p:spPr>
        <p:txBody>
          <a:bodyPr>
            <a:normAutofit/>
          </a:bodyPr>
          <a:lstStyle/>
          <a:p>
            <a:r>
              <a:rPr lang="en-US" dirty="0"/>
              <a:t>Advanced age</a:t>
            </a:r>
          </a:p>
          <a:p>
            <a:r>
              <a:rPr lang="en-US" dirty="0"/>
              <a:t>Alcohol abuse</a:t>
            </a:r>
          </a:p>
          <a:p>
            <a:r>
              <a:rPr lang="en-US" dirty="0"/>
              <a:t>Seizures</a:t>
            </a:r>
          </a:p>
          <a:p>
            <a:r>
              <a:rPr lang="en-US" dirty="0"/>
              <a:t>CSF Shunts </a:t>
            </a:r>
          </a:p>
          <a:p>
            <a:r>
              <a:rPr lang="en-US" dirty="0"/>
              <a:t>Coagulopathies</a:t>
            </a:r>
          </a:p>
          <a:p>
            <a:r>
              <a:rPr lang="en-US" dirty="0"/>
              <a:t>Patient at risk for falling (hemiplegia)</a:t>
            </a:r>
          </a:p>
          <a:p>
            <a:r>
              <a:rPr lang="en-US" dirty="0"/>
              <a:t>20-25% bilateral</a:t>
            </a:r>
            <a:endParaRPr lang="en-GB" dirty="0"/>
          </a:p>
          <a:p>
            <a:r>
              <a:rPr lang="en-GB" dirty="0"/>
              <a:t>Head injury</a:t>
            </a:r>
          </a:p>
          <a:p>
            <a:r>
              <a:rPr lang="en-GB" dirty="0"/>
              <a:t>Drugs (Anticoagulant/antiplatelets drugs)</a:t>
            </a:r>
          </a:p>
          <a:p>
            <a:r>
              <a:rPr lang="en-GB" dirty="0"/>
              <a:t>Low intracranial pressure</a:t>
            </a:r>
          </a:p>
          <a:p>
            <a:r>
              <a:rPr lang="en-GB" dirty="0" err="1"/>
              <a:t>Hemodialysis</a:t>
            </a:r>
            <a:endParaRPr lang="en-GB" dirty="0"/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1734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9553-5268-D125-AD47-12939836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U" dirty="0"/>
              <a:t>Risk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FD161-A426-B0A0-90CA-0449EB12E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853248"/>
            <a:ext cx="7706700" cy="4395158"/>
          </a:xfrm>
        </p:spPr>
        <p:txBody>
          <a:bodyPr>
            <a:normAutofit/>
          </a:bodyPr>
          <a:lstStyle/>
          <a:p>
            <a:r>
              <a:rPr lang="en-MU" sz="2800" dirty="0"/>
              <a:t>Repeated coughing, sneezing</a:t>
            </a:r>
          </a:p>
          <a:p>
            <a:r>
              <a:rPr lang="en-MU" sz="2800" dirty="0"/>
              <a:t>Weight Lifting, blowing into instruments</a:t>
            </a:r>
          </a:p>
          <a:p>
            <a:r>
              <a:rPr lang="en-MU" sz="2800" dirty="0"/>
              <a:t>Rapid repetative head movements</a:t>
            </a:r>
          </a:p>
          <a:p>
            <a:r>
              <a:rPr lang="en-MU" sz="2800" dirty="0"/>
              <a:t>Rotational acceleration (Roller Coasters)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MU" sz="2400" dirty="0"/>
              <a:t>Deformation of the brain, diffuse axonal injury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MU" sz="2400" dirty="0"/>
              <a:t>Tissue tears and vascular disruptions</a:t>
            </a:r>
          </a:p>
        </p:txBody>
      </p:sp>
    </p:spTree>
    <p:extLst>
      <p:ext uri="{BB962C8B-B14F-4D97-AF65-F5344CB8AC3E}">
        <p14:creationId xmlns:p14="http://schemas.microsoft.com/office/powerpoint/2010/main" val="27502998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1BC1-24CE-3ECD-2BB6-0F75DCD5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U" dirty="0"/>
              <a:t>United Nations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47850-B063-F382-E655-0C2D24B99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853249"/>
            <a:ext cx="7935300" cy="4395158"/>
          </a:xfrm>
        </p:spPr>
        <p:txBody>
          <a:bodyPr>
            <a:normAutofit/>
          </a:bodyPr>
          <a:lstStyle/>
          <a:p>
            <a:r>
              <a:rPr lang="en-MU" sz="2400" dirty="0"/>
              <a:t>Up to 1 billion people, nearly one in six of the world population suffers from neurological disorders and 6.8 millions death occurs each year</a:t>
            </a:r>
          </a:p>
          <a:p>
            <a:endParaRPr lang="en-MU" sz="2400" dirty="0"/>
          </a:p>
          <a:p>
            <a:r>
              <a:rPr lang="en-MU" sz="2400" dirty="0"/>
              <a:t>One out of three people will be affected by a neurological disease at some point in their life.</a:t>
            </a:r>
          </a:p>
          <a:p>
            <a:endParaRPr lang="en-MU" sz="2400" dirty="0"/>
          </a:p>
          <a:p>
            <a:r>
              <a:rPr lang="en-GB" sz="2400" dirty="0"/>
              <a:t>O</a:t>
            </a:r>
            <a:r>
              <a:rPr lang="en-MU" sz="2400" dirty="0"/>
              <a:t>ver 400 diseases are classified as neurological diseases.</a:t>
            </a:r>
          </a:p>
        </p:txBody>
      </p:sp>
    </p:spTree>
    <p:extLst>
      <p:ext uri="{BB962C8B-B14F-4D97-AF65-F5344CB8AC3E}">
        <p14:creationId xmlns:p14="http://schemas.microsoft.com/office/powerpoint/2010/main" val="33887188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Theories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Osmotic Theory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Oncotic Theory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Microbleeds</a:t>
            </a:r>
            <a:r>
              <a:rPr lang="en-US" dirty="0"/>
              <a:t> theory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Anticoagulant and </a:t>
            </a:r>
            <a:r>
              <a:rPr lang="en-US" dirty="0" err="1"/>
              <a:t>profibrinolutic</a:t>
            </a:r>
            <a:r>
              <a:rPr lang="en-US" dirty="0"/>
              <a:t> theory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Inflammatory and growth factors theory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59271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Radiological Classification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/>
              <a:t>Internal architecture of the hematoma, corresponding to possible stages in the natural history of CSDH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(</a:t>
            </a:r>
            <a:r>
              <a:rPr lang="en-US" dirty="0" err="1"/>
              <a:t>Nakaguchi</a:t>
            </a:r>
            <a:r>
              <a:rPr lang="en-US" dirty="0"/>
              <a:t> &amp; colleagues, 2001)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Homogeneous type</a:t>
            </a:r>
          </a:p>
          <a:p>
            <a:r>
              <a:rPr lang="en-US" dirty="0"/>
              <a:t>Laminar type</a:t>
            </a:r>
          </a:p>
          <a:p>
            <a:r>
              <a:rPr lang="en-US" dirty="0"/>
              <a:t>Separated type</a:t>
            </a:r>
          </a:p>
          <a:p>
            <a:r>
              <a:rPr lang="en-US" dirty="0"/>
              <a:t>Trabecular Type</a:t>
            </a:r>
          </a:p>
          <a:p>
            <a:endParaRPr lang="en-US" dirty="0"/>
          </a:p>
          <a:p>
            <a:r>
              <a:rPr lang="en-US" dirty="0"/>
              <a:t>Recurrence rate was shown to be lower in the Homogeneous and Trabecular type.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5503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51" y="14514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Clinical Presentation</a:t>
            </a:r>
            <a:endParaRPr lang="en-GB" u="sng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Bhavik\Desktop\tabl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171"/>
            <a:ext cx="9122229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3943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74" y="3581400"/>
            <a:ext cx="8480489" cy="2667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FFFF00"/>
                </a:solidFill>
              </a:rPr>
              <a:t>CT images with an acute SDH, &lt;3 days old, </a:t>
            </a:r>
            <a:r>
              <a:rPr lang="en-GB" dirty="0" err="1">
                <a:solidFill>
                  <a:srgbClr val="FFFF00"/>
                </a:solidFill>
              </a:rPr>
              <a:t>hyperdens</a:t>
            </a:r>
            <a:r>
              <a:rPr lang="en-GB" dirty="0">
                <a:solidFill>
                  <a:srgbClr val="FFFF00"/>
                </a:solidFill>
              </a:rPr>
              <a:t> (A), </a:t>
            </a:r>
            <a:r>
              <a:rPr lang="en-GB" dirty="0" err="1">
                <a:solidFill>
                  <a:srgbClr val="FFFF00"/>
                </a:solidFill>
              </a:rPr>
              <a:t>subacute</a:t>
            </a:r>
            <a:r>
              <a:rPr lang="en-GB" dirty="0">
                <a:solidFill>
                  <a:srgbClr val="FFFF00"/>
                </a:solidFill>
              </a:rPr>
              <a:t> SDH, 3 days to 3 weeks old, </a:t>
            </a:r>
            <a:r>
              <a:rPr lang="en-GB" dirty="0" err="1">
                <a:solidFill>
                  <a:srgbClr val="FFFF00"/>
                </a:solidFill>
              </a:rPr>
              <a:t>isodens</a:t>
            </a:r>
            <a:r>
              <a:rPr lang="en-GB" dirty="0">
                <a:solidFill>
                  <a:srgbClr val="FFFF00"/>
                </a:solidFill>
              </a:rPr>
              <a:t> (B), and </a:t>
            </a:r>
            <a:r>
              <a:rPr lang="en-GB" dirty="0" err="1">
                <a:solidFill>
                  <a:srgbClr val="FFFF00"/>
                </a:solidFill>
              </a:rPr>
              <a:t>cSDH</a:t>
            </a:r>
            <a:r>
              <a:rPr lang="en-GB" dirty="0">
                <a:solidFill>
                  <a:srgbClr val="FFFF00"/>
                </a:solidFill>
              </a:rPr>
              <a:t>, &gt;3 weeks old, </a:t>
            </a:r>
            <a:r>
              <a:rPr lang="en-GB" dirty="0" err="1">
                <a:solidFill>
                  <a:srgbClr val="FFFF00"/>
                </a:solidFill>
              </a:rPr>
              <a:t>hypodens</a:t>
            </a:r>
            <a:r>
              <a:rPr lang="en-GB" dirty="0">
                <a:solidFill>
                  <a:srgbClr val="FFFF00"/>
                </a:solidFill>
              </a:rPr>
              <a:t> (C)</a:t>
            </a:r>
          </a:p>
        </p:txBody>
      </p:sp>
      <p:pic>
        <p:nvPicPr>
          <p:cNvPr id="1026" name="Picture 2" descr="C:\Users\Bhavik\Desktop\image1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468568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9423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hoymigo\Pictures\2016-04-25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871913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hoymigo\Pictures\2016-04-25\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1"/>
            <a:ext cx="3657600" cy="39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290" y="0"/>
            <a:ext cx="9131710" cy="1143000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CHRONIC SUBDURAL HEMATOMA II</a:t>
            </a:r>
          </a:p>
        </p:txBody>
      </p:sp>
    </p:spTree>
    <p:extLst>
      <p:ext uri="{BB962C8B-B14F-4D97-AF65-F5344CB8AC3E}">
        <p14:creationId xmlns:p14="http://schemas.microsoft.com/office/powerpoint/2010/main" val="66216006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Bhavik\Desktop\Tina\stethescope-medical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Bhavik\Desktop\Tina\tumblr_m7thcfare61qa4r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7391398" cy="61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3998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CHRONIC SUBDURAL HAEMATOMA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76706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COMMON PRESENTATION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Altered mental state</a:t>
            </a:r>
          </a:p>
          <a:p>
            <a:pPr>
              <a:lnSpc>
                <a:spcPct val="150000"/>
              </a:lnSpc>
            </a:pPr>
            <a:r>
              <a:rPr lang="en-GB" dirty="0"/>
              <a:t>Confusion</a:t>
            </a:r>
          </a:p>
          <a:p>
            <a:pPr>
              <a:lnSpc>
                <a:spcPct val="150000"/>
              </a:lnSpc>
            </a:pPr>
            <a:r>
              <a:rPr lang="en-GB" dirty="0"/>
              <a:t>Drowsiness</a:t>
            </a:r>
          </a:p>
          <a:p>
            <a:pPr>
              <a:lnSpc>
                <a:spcPct val="150000"/>
              </a:lnSpc>
            </a:pPr>
            <a:r>
              <a:rPr lang="en-GB" dirty="0"/>
              <a:t>Coma</a:t>
            </a:r>
          </a:p>
          <a:p>
            <a:pPr>
              <a:lnSpc>
                <a:spcPct val="150000"/>
              </a:lnSpc>
            </a:pPr>
            <a:r>
              <a:rPr lang="en-GB" dirty="0"/>
              <a:t>Delirium</a:t>
            </a:r>
          </a:p>
          <a:p>
            <a:pPr>
              <a:lnSpc>
                <a:spcPct val="150000"/>
              </a:lnSpc>
            </a:pPr>
            <a:r>
              <a:rPr lang="en-GB" dirty="0"/>
              <a:t>Depression</a:t>
            </a:r>
          </a:p>
          <a:p>
            <a:pPr>
              <a:lnSpc>
                <a:spcPct val="150000"/>
              </a:lnSpc>
            </a:pPr>
            <a:r>
              <a:rPr lang="en-GB" dirty="0"/>
              <a:t>Paranoid symptoms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45680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COMMON PRESENTATION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/>
          <a:lstStyle/>
          <a:p>
            <a:r>
              <a:rPr lang="en-GB" sz="2800" dirty="0"/>
              <a:t>Focal neurological deficit (hemiparesis-58 %)</a:t>
            </a:r>
          </a:p>
          <a:p>
            <a:endParaRPr lang="en-GB" sz="2800" dirty="0"/>
          </a:p>
          <a:p>
            <a:r>
              <a:rPr lang="en-GB" sz="2800" dirty="0"/>
              <a:t>Headache- 15-60 %</a:t>
            </a:r>
          </a:p>
          <a:p>
            <a:endParaRPr lang="en-GB" sz="2800" dirty="0"/>
          </a:p>
          <a:p>
            <a:r>
              <a:rPr lang="en-GB" sz="2800" dirty="0"/>
              <a:t>Seizures -6 %</a:t>
            </a:r>
          </a:p>
          <a:p>
            <a:endParaRPr lang="en-GB" sz="2800" dirty="0"/>
          </a:p>
          <a:p>
            <a:r>
              <a:rPr lang="en-GB" sz="2800" dirty="0"/>
              <a:t>Transient neurological deficit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-17206" y="5783179"/>
            <a:ext cx="9161206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70C0"/>
                </a:solidFill>
              </a:rPr>
              <a:t>History of head injury is present in only 30-50 % cases</a:t>
            </a:r>
          </a:p>
        </p:txBody>
      </p:sp>
    </p:spTree>
    <p:extLst>
      <p:ext uri="{BB962C8B-B14F-4D97-AF65-F5344CB8AC3E}">
        <p14:creationId xmlns:p14="http://schemas.microsoft.com/office/powerpoint/2010/main" val="1607726638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600" dirty="0"/>
              <a:t>Symptoms can easily be misattributed to </a:t>
            </a:r>
            <a:r>
              <a:rPr lang="en-GB" sz="3600" dirty="0">
                <a:solidFill>
                  <a:srgbClr val="FFFF00"/>
                </a:solidFill>
              </a:rPr>
              <a:t>alcoholism or dementia</a:t>
            </a:r>
          </a:p>
          <a:p>
            <a:endParaRPr lang="en-GB" sz="3600" dirty="0">
              <a:solidFill>
                <a:srgbClr val="C00000"/>
              </a:solidFill>
            </a:endParaRPr>
          </a:p>
          <a:p>
            <a:r>
              <a:rPr lang="en-GB" sz="3600" dirty="0">
                <a:solidFill>
                  <a:srgbClr val="FFFF00"/>
                </a:solidFill>
              </a:rPr>
              <a:t>40 % patients -</a:t>
            </a:r>
            <a:r>
              <a:rPr lang="en-GB" sz="3600" dirty="0"/>
              <a:t>misdiagnosed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>
                <a:solidFill>
                  <a:srgbClr val="0070C0"/>
                </a:solidFill>
              </a:rPr>
              <a:t>CHRONIC SUBDURAL HEMATOMA </a:t>
            </a:r>
          </a:p>
        </p:txBody>
      </p:sp>
    </p:spTree>
    <p:extLst>
      <p:ext uri="{BB962C8B-B14F-4D97-AF65-F5344CB8AC3E}">
        <p14:creationId xmlns:p14="http://schemas.microsoft.com/office/powerpoint/2010/main" val="3545967322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CHRONIC SUBDURAL HEMATOMA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Study of 79 patients, mean age 69 years</a:t>
            </a:r>
          </a:p>
          <a:p>
            <a:pPr marL="109728" indent="0">
              <a:buNone/>
            </a:pPr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FFFF00"/>
                </a:solidFill>
              </a:rPr>
              <a:t>Preoperative symptoms</a:t>
            </a:r>
          </a:p>
          <a:p>
            <a:pPr marL="109728" indent="0">
              <a:buNone/>
            </a:pPr>
            <a:endParaRPr lang="en-GB" b="1" dirty="0">
              <a:solidFill>
                <a:srgbClr val="7030A0"/>
              </a:solidFill>
            </a:endParaRPr>
          </a:p>
          <a:p>
            <a:r>
              <a:rPr lang="en-GB" dirty="0"/>
              <a:t>Cognitive impairment	54%</a:t>
            </a:r>
          </a:p>
          <a:p>
            <a:r>
              <a:rPr lang="en-GB" dirty="0"/>
              <a:t>Headache			43%</a:t>
            </a:r>
          </a:p>
          <a:p>
            <a:r>
              <a:rPr lang="en-GB" dirty="0"/>
              <a:t>Hemiparesis			31%</a:t>
            </a:r>
          </a:p>
          <a:p>
            <a:r>
              <a:rPr lang="en-GB" dirty="0"/>
              <a:t>Dysarthria			20%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>
                <a:solidFill>
                  <a:srgbClr val="0070C0"/>
                </a:solidFill>
              </a:rPr>
              <a:t>CHRONIC SUBDURAL HEMATOMA</a:t>
            </a:r>
          </a:p>
        </p:txBody>
      </p:sp>
    </p:spTree>
    <p:extLst>
      <p:ext uri="{BB962C8B-B14F-4D97-AF65-F5344CB8AC3E}">
        <p14:creationId xmlns:p14="http://schemas.microsoft.com/office/powerpoint/2010/main" val="39074410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3684-39EA-5A36-27DF-E25E9C09E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55" y="1371600"/>
            <a:ext cx="8125890" cy="4928552"/>
          </a:xfrm>
        </p:spPr>
        <p:txBody>
          <a:bodyPr/>
          <a:lstStyle/>
          <a:p>
            <a:r>
              <a:rPr lang="en-MU" sz="3200" dirty="0"/>
              <a:t>Neurological disorders are the leading cause of disability and second leading cause of death worldwide.</a:t>
            </a:r>
          </a:p>
          <a:p>
            <a:endParaRPr lang="en-MU" sz="3200" dirty="0"/>
          </a:p>
          <a:p>
            <a:r>
              <a:rPr lang="en-MU" sz="3200" dirty="0"/>
              <a:t>The six big causes are Parkinson’s disease, Epilepsy, Alzheimers, Stroke, Headache disorders and Neuro-infections.</a:t>
            </a:r>
          </a:p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152198690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CHRONIC SUBDURAL HEMATOMA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Is an important differential diagnosis for dementia and neurodegenerative diseases</a:t>
            </a:r>
          </a:p>
          <a:p>
            <a:endParaRPr lang="en-GB" sz="3200" dirty="0"/>
          </a:p>
          <a:p>
            <a:r>
              <a:rPr lang="en-GB" sz="3200" dirty="0"/>
              <a:t> is an important reversal cause of dementia in elderly</a:t>
            </a:r>
          </a:p>
          <a:p>
            <a:pPr marL="109728" indent="0">
              <a:buNone/>
            </a:pPr>
            <a:endParaRPr lang="en-GB" sz="3200" dirty="0"/>
          </a:p>
          <a:p>
            <a:pPr marL="109728" indent="0" algn="ctr">
              <a:buNone/>
            </a:pPr>
            <a:r>
              <a:rPr lang="en-GB" sz="3200" dirty="0">
                <a:solidFill>
                  <a:srgbClr val="FFFF00"/>
                </a:solidFill>
              </a:rPr>
              <a:t>Early </a:t>
            </a:r>
            <a:r>
              <a:rPr lang="en-GB" sz="3200" dirty="0" err="1">
                <a:solidFill>
                  <a:srgbClr val="FFFF00"/>
                </a:solidFill>
              </a:rPr>
              <a:t>neuro</a:t>
            </a:r>
            <a:r>
              <a:rPr lang="en-GB" sz="3200" dirty="0">
                <a:solidFill>
                  <a:srgbClr val="FFFF00"/>
                </a:solidFill>
              </a:rPr>
              <a:t>-imaging is necessary</a:t>
            </a:r>
          </a:p>
        </p:txBody>
      </p:sp>
    </p:spTree>
    <p:extLst>
      <p:ext uri="{BB962C8B-B14F-4D97-AF65-F5344CB8AC3E}">
        <p14:creationId xmlns:p14="http://schemas.microsoft.com/office/powerpoint/2010/main" val="334345651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6699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BURR HOLE DRAINAGE OF CHRONIC SUBDURAL HEAMATOMA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5764018" cy="4876800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0F2EA2-04AB-37CE-7117-7736BD154A9F}"/>
              </a:ext>
            </a:extLst>
          </p:cNvPr>
          <p:cNvCxnSpPr>
            <a:cxnSpLocks/>
          </p:cNvCxnSpPr>
          <p:nvPr/>
        </p:nvCxnSpPr>
        <p:spPr>
          <a:xfrm flipH="1">
            <a:off x="4572000" y="2286000"/>
            <a:ext cx="3429000" cy="106680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0F68054-F0B2-9687-8613-73CE1E92D0BB}"/>
              </a:ext>
            </a:extLst>
          </p:cNvPr>
          <p:cNvSpPr txBox="1"/>
          <p:nvPr/>
        </p:nvSpPr>
        <p:spPr>
          <a:xfrm>
            <a:off x="8001000" y="198265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U" dirty="0"/>
              <a:t>Burr Hole</a:t>
            </a:r>
          </a:p>
        </p:txBody>
      </p:sp>
    </p:spTree>
    <p:extLst>
      <p:ext uri="{BB962C8B-B14F-4D97-AF65-F5344CB8AC3E}">
        <p14:creationId xmlns:p14="http://schemas.microsoft.com/office/powerpoint/2010/main" val="3750729599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CHRONIC SUBDURAL HEMATOMA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(Multiple Burr Holes)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096000" cy="5305425"/>
          </a:xfrm>
        </p:spPr>
      </p:pic>
    </p:spTree>
    <p:extLst>
      <p:ext uri="{BB962C8B-B14F-4D97-AF65-F5344CB8AC3E}">
        <p14:creationId xmlns:p14="http://schemas.microsoft.com/office/powerpoint/2010/main" val="1411503569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2F30-DE11-186C-53F0-8190FA20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U" dirty="0"/>
              <a:t>Mini-Craniotomy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26AA9-687C-A57C-74C8-189EA37DF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676399"/>
            <a:ext cx="7859100" cy="4572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U" sz="2800" b="1" u="sng" dirty="0"/>
              <a:t>Advantages</a:t>
            </a:r>
          </a:p>
          <a:p>
            <a:pPr marL="0" indent="0">
              <a:buNone/>
            </a:pPr>
            <a:endParaRPr lang="en-MU" sz="2800" dirty="0"/>
          </a:p>
          <a:p>
            <a:r>
              <a:rPr lang="en-MU" sz="2800" dirty="0"/>
              <a:t>Difficult to visualise the septations, vessels, and the psedo-inner membranes.</a:t>
            </a:r>
          </a:p>
          <a:p>
            <a:r>
              <a:rPr lang="en-MU" sz="2800" dirty="0"/>
              <a:t>Re-expansion of the brain</a:t>
            </a:r>
          </a:p>
          <a:p>
            <a:r>
              <a:rPr lang="en-MU" sz="2800" dirty="0"/>
              <a:t>Re-establishment of the normal brain interstitial flow</a:t>
            </a:r>
          </a:p>
          <a:p>
            <a:endParaRPr lang="en-MU" sz="2800" dirty="0"/>
          </a:p>
        </p:txBody>
      </p:sp>
    </p:spTree>
    <p:extLst>
      <p:ext uri="{BB962C8B-B14F-4D97-AF65-F5344CB8AC3E}">
        <p14:creationId xmlns:p14="http://schemas.microsoft.com/office/powerpoint/2010/main" val="97427699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Mini-Craniotomy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725217"/>
            <a:ext cx="9124950" cy="5132783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914400" y="3200400"/>
            <a:ext cx="3352800" cy="137160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8079" y="2479416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DURA</a:t>
            </a:r>
          </a:p>
        </p:txBody>
      </p:sp>
    </p:spTree>
    <p:extLst>
      <p:ext uri="{BB962C8B-B14F-4D97-AF65-F5344CB8AC3E}">
        <p14:creationId xmlns:p14="http://schemas.microsoft.com/office/powerpoint/2010/main" val="113222401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385495"/>
            <a:ext cx="1907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DURAL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 OPENING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59430"/>
            <a:ext cx="6697579" cy="58985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600200" y="3385496"/>
            <a:ext cx="3810000" cy="348304"/>
          </a:xfrm>
          <a:prstGeom prst="straightConnector1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329499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29732"/>
            <a:ext cx="6400800" cy="5524257"/>
          </a:xfrm>
        </p:spPr>
      </p:pic>
      <p:sp>
        <p:nvSpPr>
          <p:cNvPr id="10" name="TextBox 9"/>
          <p:cNvSpPr txBox="1"/>
          <p:nvPr/>
        </p:nvSpPr>
        <p:spPr>
          <a:xfrm>
            <a:off x="0" y="2057400"/>
            <a:ext cx="272061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Subdural </a:t>
            </a:r>
          </a:p>
          <a:p>
            <a:r>
              <a:rPr lang="en-GB" sz="3200" dirty="0">
                <a:solidFill>
                  <a:srgbClr val="FFFF00"/>
                </a:solidFill>
              </a:rPr>
              <a:t>haematoma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57400" y="3119757"/>
            <a:ext cx="2819400" cy="198564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943074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24400"/>
            <a:ext cx="5181600" cy="5943600"/>
          </a:xfrm>
        </p:spPr>
        <p:txBody>
          <a:bodyPr/>
          <a:lstStyle/>
          <a:p>
            <a:r>
              <a:rPr lang="en-GB" dirty="0"/>
              <a:t>Chronic Subdural Haematoma &amp; </a:t>
            </a:r>
            <a:r>
              <a:rPr lang="en-GB" dirty="0" err="1"/>
              <a:t>pseudomembrane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4667"/>
            <a:ext cx="3810000" cy="6773333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4953000" y="4038600"/>
            <a:ext cx="2133600" cy="1524000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111768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37" y="1348803"/>
            <a:ext cx="5651500" cy="5509197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1447800" y="2895600"/>
            <a:ext cx="2895600" cy="609600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249269"/>
            <a:ext cx="126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Dura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81600" y="2749333"/>
            <a:ext cx="2754332" cy="1594067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64483" y="2103002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Brain</a:t>
            </a:r>
          </a:p>
        </p:txBody>
      </p:sp>
    </p:spTree>
    <p:extLst>
      <p:ext uri="{BB962C8B-B14F-4D97-AF65-F5344CB8AC3E}">
        <p14:creationId xmlns:p14="http://schemas.microsoft.com/office/powerpoint/2010/main" val="4225444031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0" y="1853248"/>
            <a:ext cx="3272382" cy="142335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Craniotomy Bone Flap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82" y="1258321"/>
            <a:ext cx="5871618" cy="558363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 rot="10800000" flipV="1">
            <a:off x="-1" y="4800600"/>
            <a:ext cx="3272382" cy="1423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rgbClr val="FFFF00"/>
                </a:solidFill>
              </a:rPr>
              <a:t>Burr</a:t>
            </a:r>
            <a:r>
              <a:rPr lang="en-GB" dirty="0"/>
              <a:t> </a:t>
            </a:r>
            <a:r>
              <a:rPr lang="en-GB" dirty="0">
                <a:solidFill>
                  <a:srgbClr val="FFFF00"/>
                </a:solidFill>
              </a:rPr>
              <a:t>Hole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79191" y="2671204"/>
            <a:ext cx="2402409" cy="1511390"/>
          </a:xfrm>
          <a:prstGeom prst="straightConnector1">
            <a:avLst/>
          </a:prstGeom>
          <a:ln w="1270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04577" y="4572000"/>
            <a:ext cx="4253423" cy="758568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8224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9113"/>
            <a:ext cx="8982075" cy="838200"/>
          </a:xfrm>
        </p:spPr>
        <p:txBody>
          <a:bodyPr/>
          <a:lstStyle/>
          <a:p>
            <a:r>
              <a:rPr lang="en-GB" sz="3600" dirty="0">
                <a:solidFill>
                  <a:srgbClr val="FFFF00"/>
                </a:solidFill>
              </a:rPr>
              <a:t>Neurological Pathologies in the elderly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1371601"/>
            <a:ext cx="8154375" cy="4876806"/>
          </a:xfrm>
        </p:spPr>
        <p:txBody>
          <a:bodyPr>
            <a:noAutofit/>
          </a:bodyPr>
          <a:lstStyle/>
          <a:p>
            <a:r>
              <a:rPr lang="en-GB" sz="2400" b="1" dirty="0"/>
              <a:t>Dementia</a:t>
            </a:r>
          </a:p>
          <a:p>
            <a:pPr lvl="1"/>
            <a:r>
              <a:rPr lang="en-GB" sz="2000" dirty="0"/>
              <a:t>Alzheimer disease</a:t>
            </a:r>
          </a:p>
          <a:p>
            <a:pPr lvl="1"/>
            <a:r>
              <a:rPr lang="en-GB" sz="2000" dirty="0"/>
              <a:t>Normal Pressure Hydrocephalus</a:t>
            </a:r>
          </a:p>
          <a:p>
            <a:pPr lvl="1"/>
            <a:r>
              <a:rPr lang="en-GB" sz="2000" dirty="0"/>
              <a:t>Senile Dementia</a:t>
            </a:r>
          </a:p>
          <a:p>
            <a:pPr lvl="1"/>
            <a:r>
              <a:rPr lang="en-GB" sz="2000" dirty="0"/>
              <a:t>Multi Infarct Dementia</a:t>
            </a:r>
          </a:p>
          <a:p>
            <a:r>
              <a:rPr lang="en-GB" sz="2400" dirty="0"/>
              <a:t>Epilepsy</a:t>
            </a:r>
          </a:p>
          <a:p>
            <a:r>
              <a:rPr lang="en-GB" sz="2400" dirty="0"/>
              <a:t>Neoplasms</a:t>
            </a:r>
          </a:p>
          <a:p>
            <a:r>
              <a:rPr lang="en-GB" sz="2400" dirty="0"/>
              <a:t>Headache disorders</a:t>
            </a:r>
          </a:p>
          <a:p>
            <a:r>
              <a:rPr lang="en-GB" sz="2400" dirty="0"/>
              <a:t>Multiple Sclerosis</a:t>
            </a:r>
          </a:p>
          <a:p>
            <a:r>
              <a:rPr lang="en-GB" sz="2400" dirty="0"/>
              <a:t>Neuro Infections</a:t>
            </a:r>
          </a:p>
          <a:p>
            <a:r>
              <a:rPr lang="en-GB" sz="2400" dirty="0"/>
              <a:t>Neurological Disorders associated with malnutrition</a:t>
            </a:r>
          </a:p>
        </p:txBody>
      </p:sp>
    </p:spTree>
    <p:extLst>
      <p:ext uri="{BB962C8B-B14F-4D97-AF65-F5344CB8AC3E}">
        <p14:creationId xmlns:p14="http://schemas.microsoft.com/office/powerpoint/2010/main" val="1212953961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F4AB-5067-71EA-012C-3FCACD2F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0151"/>
            <a:ext cx="7055380" cy="918883"/>
          </a:xfrm>
        </p:spPr>
        <p:txBody>
          <a:bodyPr/>
          <a:lstStyle/>
          <a:p>
            <a:r>
              <a:rPr lang="en-MU" sz="5400" dirty="0"/>
              <a:t>Mini Craniotomy</a:t>
            </a:r>
            <a:br>
              <a:rPr lang="en-MU" dirty="0"/>
            </a:br>
            <a:endParaRPr lang="en-M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5E686-3591-844E-7F42-ABC750CE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371601"/>
            <a:ext cx="8087700" cy="4876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U" sz="3600" u="sng" dirty="0"/>
              <a:t>New Development </a:t>
            </a:r>
          </a:p>
          <a:p>
            <a:pPr marL="0" indent="0">
              <a:buNone/>
            </a:pPr>
            <a:r>
              <a:rPr lang="en-MU" sz="4800" dirty="0"/>
              <a:t>Brain Glymphatics and Dural Lymphatics</a:t>
            </a:r>
          </a:p>
          <a:p>
            <a:r>
              <a:rPr lang="en-MU" sz="3600" dirty="0"/>
              <a:t>Help to clear potential neuro degenerative toxins, Tau and Amyloid which may be a factor in the development of Dementia</a:t>
            </a:r>
          </a:p>
        </p:txBody>
      </p:sp>
    </p:spTree>
    <p:extLst>
      <p:ext uri="{BB962C8B-B14F-4D97-AF65-F5344CB8AC3E}">
        <p14:creationId xmlns:p14="http://schemas.microsoft.com/office/powerpoint/2010/main" val="1817005217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195481"/>
          </a:xfrm>
        </p:spPr>
        <p:txBody>
          <a:bodyPr>
            <a:noAutofit/>
          </a:bodyPr>
          <a:lstStyle/>
          <a:p>
            <a:r>
              <a:rPr lang="en-GB" sz="3600" i="1" dirty="0">
                <a:solidFill>
                  <a:srgbClr val="FFFF00"/>
                </a:solidFill>
              </a:rPr>
              <a:t>Chronic subdural hematoma should receive greater attention as a potential cause of reversible dementia</a:t>
            </a:r>
          </a:p>
          <a:p>
            <a:endParaRPr lang="en-GB" sz="3600" i="1" dirty="0">
              <a:solidFill>
                <a:srgbClr val="FFFF00"/>
              </a:solidFill>
            </a:endParaRPr>
          </a:p>
          <a:p>
            <a:r>
              <a:rPr lang="en-GB" sz="3600" i="1" dirty="0">
                <a:solidFill>
                  <a:srgbClr val="FFFF00"/>
                </a:solidFill>
              </a:rPr>
              <a:t>Early imaging (plain CT brain) for dementia in elderly patients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>
                <a:solidFill>
                  <a:srgbClr val="0070C0"/>
                </a:solidFill>
              </a:rPr>
              <a:t>CHRONIC SUBDURAL HEMATOMA </a:t>
            </a:r>
          </a:p>
        </p:txBody>
      </p:sp>
    </p:spTree>
    <p:extLst>
      <p:ext uri="{BB962C8B-B14F-4D97-AF65-F5344CB8AC3E}">
        <p14:creationId xmlns:p14="http://schemas.microsoft.com/office/powerpoint/2010/main" val="651921979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212494" cy="505990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</p:pic>
      <p:sp>
        <p:nvSpPr>
          <p:cNvPr id="4" name="AutoShape 2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thank yo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78774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Bhavik\Desktop\Tina\stethescope-medical-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Bhavik\Desktop\Tina\headache-bulld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467599" cy="77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1200" y="253065"/>
            <a:ext cx="37339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C000"/>
                </a:solidFill>
                <a:latin typeface="Aparajita" pitchFamily="34" charset="0"/>
                <a:cs typeface="Aparajita" pitchFamily="34" charset="0"/>
              </a:rPr>
              <a:t>When life becomes a  headache…</a:t>
            </a:r>
          </a:p>
          <a:p>
            <a:pPr algn="ctr"/>
            <a:r>
              <a:rPr lang="en-US" sz="4800" b="1" i="1" dirty="0">
                <a:solidFill>
                  <a:srgbClr val="FFC000"/>
                </a:solidFill>
                <a:latin typeface="Aparajita" pitchFamily="34" charset="0"/>
                <a:cs typeface="Aparajita" pitchFamily="34" charset="0"/>
              </a:rPr>
              <a:t>the only painkiller is time…</a:t>
            </a:r>
            <a:endParaRPr lang="en-GB" sz="4800" b="1" i="1" dirty="0">
              <a:solidFill>
                <a:srgbClr val="FFC00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874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782900" cy="4195481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Pain associated with neurological disorders</a:t>
            </a:r>
          </a:p>
          <a:p>
            <a:r>
              <a:rPr lang="en-GB" sz="2800" dirty="0"/>
              <a:t>Parkinson disease</a:t>
            </a:r>
          </a:p>
          <a:p>
            <a:r>
              <a:rPr lang="en-GB" sz="2800" dirty="0"/>
              <a:t>Stroke</a:t>
            </a:r>
          </a:p>
          <a:p>
            <a:r>
              <a:rPr lang="en-GB" sz="2800" dirty="0"/>
              <a:t>Traumatic Brain Injury (Chronic Subdural Haematoma)</a:t>
            </a:r>
          </a:p>
          <a:p>
            <a:r>
              <a:rPr lang="en-GB" sz="2800" dirty="0"/>
              <a:t>Depression</a:t>
            </a:r>
          </a:p>
          <a:p>
            <a:r>
              <a:rPr lang="en-GB" sz="2800" dirty="0"/>
              <a:t>Spinocerebellar degeneration</a:t>
            </a:r>
          </a:p>
          <a:p>
            <a:r>
              <a:rPr lang="en-GB" sz="2800" dirty="0"/>
              <a:t>Spinocerebellar degeneration due to alcohol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FF00"/>
                </a:solidFill>
              </a:rPr>
              <a:t>Neurological Pathologies in the elderly (</a:t>
            </a:r>
            <a:r>
              <a:rPr lang="en-GB" sz="3600" dirty="0" err="1">
                <a:solidFill>
                  <a:srgbClr val="FFFF00"/>
                </a:solidFill>
              </a:rPr>
              <a:t>cntd</a:t>
            </a:r>
            <a:r>
              <a:rPr lang="en-GB" sz="36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247494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206"/>
            <a:ext cx="9144000" cy="135439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COMMON NEUROSURGICAL PATHOLOGIES IN THE ELDERLY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33600"/>
            <a:ext cx="8763000" cy="4572006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endParaRPr lang="en-GB" sz="3200" b="1" dirty="0">
              <a:solidFill>
                <a:srgbClr val="FFFF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GB" sz="3200" b="1" dirty="0">
                <a:solidFill>
                  <a:srgbClr val="FFFF00"/>
                </a:solidFill>
              </a:rPr>
              <a:t>NORMAL PRESSURE HYDROCEPHALUS</a:t>
            </a:r>
          </a:p>
          <a:p>
            <a:pPr marL="624078" indent="-514350">
              <a:buFont typeface="+mj-lt"/>
              <a:buAutoNum type="arabicPeriod"/>
            </a:pPr>
            <a:endParaRPr lang="en-GB" sz="3200" b="1" dirty="0">
              <a:solidFill>
                <a:srgbClr val="FFFF00"/>
              </a:solidFill>
            </a:endParaRPr>
          </a:p>
          <a:p>
            <a:pPr marL="624078" indent="-514350">
              <a:buFont typeface="+mj-lt"/>
              <a:buAutoNum type="arabicPeriod"/>
            </a:pPr>
            <a:endParaRPr lang="en-GB" sz="3200" b="1" dirty="0">
              <a:solidFill>
                <a:srgbClr val="FFFF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GB" sz="3200" b="1" dirty="0">
                <a:solidFill>
                  <a:srgbClr val="FFFF00"/>
                </a:solidFill>
              </a:rPr>
              <a:t>CHRONIC SUBDURAL HEMATOMA</a:t>
            </a:r>
          </a:p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3876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" y="-22123"/>
            <a:ext cx="9136626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NORMAL PRESSURE HYDROCEPHALUS I</a:t>
            </a:r>
            <a:br>
              <a:rPr lang="en-GB" sz="3600" b="1" dirty="0">
                <a:solidFill>
                  <a:srgbClr val="0070C0"/>
                </a:solidFill>
              </a:rPr>
            </a:b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7706700" cy="4800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b="1" dirty="0"/>
              <a:t>Triad of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>
                <a:solidFill>
                  <a:srgbClr val="FFFF00"/>
                </a:solidFill>
              </a:rPr>
              <a:t>Dementia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>
                <a:solidFill>
                  <a:srgbClr val="FFFF00"/>
                </a:solidFill>
              </a:rPr>
              <a:t>Urinary incontinence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>
                <a:solidFill>
                  <a:srgbClr val="FFFF00"/>
                </a:solidFill>
              </a:rPr>
              <a:t>Gait disturbance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(ventricular dilation with normal opening 	pressure)</a:t>
            </a:r>
          </a:p>
        </p:txBody>
      </p:sp>
    </p:spTree>
    <p:extLst>
      <p:ext uri="{BB962C8B-B14F-4D97-AF65-F5344CB8AC3E}">
        <p14:creationId xmlns:p14="http://schemas.microsoft.com/office/powerpoint/2010/main" val="212734372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T 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60450"/>
            <a:ext cx="3811588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49313" y="5818188"/>
            <a:ext cx="329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rgbClr val="FFFF99"/>
                </a:solidFill>
                <a:latin typeface="Times New Roman" panose="02020603050405020304" pitchFamily="18" charset="0"/>
              </a:rPr>
              <a:t>Normal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865688" y="5818188"/>
            <a:ext cx="329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rgbClr val="FFFF99"/>
                </a:solidFill>
                <a:latin typeface="Times New Roman" panose="02020603050405020304" pitchFamily="18" charset="0"/>
              </a:rPr>
              <a:t>NPH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055688"/>
            <a:ext cx="4002087" cy="4591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96850" y="6370638"/>
            <a:ext cx="803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152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8754424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641</TotalTime>
  <Words>1414</Words>
  <Application>Microsoft Office PowerPoint</Application>
  <PresentationFormat>On-screen Show (4:3)</PresentationFormat>
  <Paragraphs>278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Algerian</vt:lpstr>
      <vt:lpstr>Aparajita</vt:lpstr>
      <vt:lpstr>Arial</vt:lpstr>
      <vt:lpstr>Calibri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United Nations Report</vt:lpstr>
      <vt:lpstr>PowerPoint Presentation</vt:lpstr>
      <vt:lpstr>Neurological Pathologies in the elderly</vt:lpstr>
      <vt:lpstr>Neurological Pathologies in the elderly (cntd)</vt:lpstr>
      <vt:lpstr>COMMON NEUROSURGICAL PATHOLOGIES IN THE ELDERLY </vt:lpstr>
      <vt:lpstr>NORMAL PRESSURE HYDROCEPHALUS 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PRESSURE HYDROCEPHALUS II (Pathophysiology)</vt:lpstr>
      <vt:lpstr>NORMAL PRESSURE HYDROCEPHALUS III </vt:lpstr>
      <vt:lpstr>COMPARISON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PRESSURE HYDROCEPHALUS IV </vt:lpstr>
      <vt:lpstr>CHRONIC SUBDURAL HEMATOMA I</vt:lpstr>
      <vt:lpstr>Chronic Subdural Hematoma (CSDH)</vt:lpstr>
      <vt:lpstr>Epidemiology </vt:lpstr>
      <vt:lpstr>Risk factors</vt:lpstr>
      <vt:lpstr>Risk Factors </vt:lpstr>
      <vt:lpstr>Theories</vt:lpstr>
      <vt:lpstr>Radiological Classification</vt:lpstr>
      <vt:lpstr>Clinical Presentation</vt:lpstr>
      <vt:lpstr>CT images with an acute SDH, &lt;3 days old, hyperdens (A), subacute SDH, 3 days to 3 weeks old, isodens (B), and cSDH, &gt;3 weeks old, hypodens (C)</vt:lpstr>
      <vt:lpstr>CHRONIC SUBDURAL HEMATOMA II</vt:lpstr>
      <vt:lpstr>PowerPoint Presentation</vt:lpstr>
      <vt:lpstr>COMMON PRESENTATION I</vt:lpstr>
      <vt:lpstr>COMMON PRESENTATION II</vt:lpstr>
      <vt:lpstr>PowerPoint Presentation</vt:lpstr>
      <vt:lpstr>CHRONIC SUBDURAL HEMATOMA</vt:lpstr>
      <vt:lpstr>CHRONIC SUBDURAL HEMATOMA </vt:lpstr>
      <vt:lpstr>BURR HOLE DRAINAGE OF CHRONIC SUBDURAL HEAMATOMA</vt:lpstr>
      <vt:lpstr>CHRONIC SUBDURAL HEMATOMA (Multiple Burr Holes)</vt:lpstr>
      <vt:lpstr>Mini-Craniotomy</vt:lpstr>
      <vt:lpstr>Mini-Craniotomy</vt:lpstr>
      <vt:lpstr>PowerPoint Presentation</vt:lpstr>
      <vt:lpstr>PowerPoint Presentation</vt:lpstr>
      <vt:lpstr>Chronic Subdural Haematoma &amp; pseudomembrane</vt:lpstr>
      <vt:lpstr>PowerPoint Presentation</vt:lpstr>
      <vt:lpstr>Craniotomy Bone Flap</vt:lpstr>
      <vt:lpstr>Mini Craniotomy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Khoymil Goburdhun</dc:creator>
  <cp:lastModifiedBy>Windows User</cp:lastModifiedBy>
  <cp:revision>92</cp:revision>
  <dcterms:created xsi:type="dcterms:W3CDTF">2016-04-25T17:02:30Z</dcterms:created>
  <dcterms:modified xsi:type="dcterms:W3CDTF">2022-10-03T07:02:14Z</dcterms:modified>
</cp:coreProperties>
</file>