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9"/>
  </p:notesMasterIdLst>
  <p:sldIdLst>
    <p:sldId id="256" r:id="rId2"/>
    <p:sldId id="257" r:id="rId3"/>
    <p:sldId id="271" r:id="rId4"/>
    <p:sldId id="272" r:id="rId5"/>
    <p:sldId id="273" r:id="rId6"/>
    <p:sldId id="274" r:id="rId7"/>
    <p:sldId id="282" r:id="rId8"/>
    <p:sldId id="258" r:id="rId9"/>
    <p:sldId id="275" r:id="rId10"/>
    <p:sldId id="278" r:id="rId11"/>
    <p:sldId id="279" r:id="rId12"/>
    <p:sldId id="280" r:id="rId13"/>
    <p:sldId id="283" r:id="rId14"/>
    <p:sldId id="285" r:id="rId15"/>
    <p:sldId id="284" r:id="rId16"/>
    <p:sldId id="276"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944" autoAdjust="0"/>
  </p:normalViewPr>
  <p:slideViewPr>
    <p:cSldViewPr snapToGrid="0">
      <p:cViewPr varScale="1">
        <p:scale>
          <a:sx n="42" d="100"/>
          <a:sy n="42" d="100"/>
        </p:scale>
        <p:origin x="136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EEB21-0CF5-4F97-A3AC-A6C075915B02}" type="datetimeFigureOut">
              <a:rPr lang="en-US" smtClean="0"/>
              <a:t>10/11/2021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2C704-37DB-4A8F-A669-65853916E7C2}" type="slidenum">
              <a:rPr lang="en-US" smtClean="0"/>
              <a:t>‹#›</a:t>
            </a:fld>
            <a:endParaRPr lang="en-US"/>
          </a:p>
        </p:txBody>
      </p:sp>
    </p:spTree>
    <p:extLst>
      <p:ext uri="{BB962C8B-B14F-4D97-AF65-F5344CB8AC3E}">
        <p14:creationId xmlns:p14="http://schemas.microsoft.com/office/powerpoint/2010/main" val="204950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CRAN- Comprehensive R Archive Network</a:t>
            </a:r>
          </a:p>
        </p:txBody>
      </p:sp>
      <p:sp>
        <p:nvSpPr>
          <p:cNvPr id="4" name="Slide Number Placeholder 3"/>
          <p:cNvSpPr>
            <a:spLocks noGrp="1"/>
          </p:cNvSpPr>
          <p:nvPr>
            <p:ph type="sldNum" sz="quarter" idx="10"/>
          </p:nvPr>
        </p:nvSpPr>
        <p:spPr/>
        <p:txBody>
          <a:bodyPr/>
          <a:lstStyle/>
          <a:p>
            <a:fld id="{9B82C704-37DB-4A8F-A669-65853916E7C2}" type="slidenum">
              <a:rPr lang="en-US" smtClean="0"/>
              <a:t>2</a:t>
            </a:fld>
            <a:endParaRPr lang="en-US" dirty="0"/>
          </a:p>
        </p:txBody>
      </p:sp>
    </p:spTree>
    <p:extLst>
      <p:ext uri="{BB962C8B-B14F-4D97-AF65-F5344CB8AC3E}">
        <p14:creationId xmlns:p14="http://schemas.microsoft.com/office/powerpoint/2010/main" val="4109491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Numeric  can take any range of values</a:t>
            </a:r>
          </a:p>
          <a:p>
            <a:r>
              <a:rPr lang="en-US" dirty="0"/>
              <a:t>Integer is like discrete which can take whole number values </a:t>
            </a:r>
          </a:p>
          <a:p>
            <a:r>
              <a:rPr lang="en-US" dirty="0"/>
              <a:t>Do x*2 to obtain the values multiplied by 2</a:t>
            </a:r>
          </a:p>
          <a:p>
            <a:r>
              <a:rPr lang="en-US" dirty="0"/>
              <a:t>Do x^2 to obtain squared values</a:t>
            </a:r>
          </a:p>
          <a:p>
            <a:endParaRPr lang="en-US" dirty="0"/>
          </a:p>
        </p:txBody>
      </p:sp>
      <p:sp>
        <p:nvSpPr>
          <p:cNvPr id="4" name="Slide Number Placeholder 3"/>
          <p:cNvSpPr>
            <a:spLocks noGrp="1"/>
          </p:cNvSpPr>
          <p:nvPr>
            <p:ph type="sldNum" sz="quarter" idx="5"/>
          </p:nvPr>
        </p:nvSpPr>
        <p:spPr/>
        <p:txBody>
          <a:bodyPr/>
          <a:lstStyle/>
          <a:p>
            <a:fld id="{9B82C704-37DB-4A8F-A669-65853916E7C2}" type="slidenum">
              <a:rPr lang="en-US" smtClean="0"/>
              <a:t>8</a:t>
            </a:fld>
            <a:endParaRPr lang="en-US"/>
          </a:p>
        </p:txBody>
      </p:sp>
    </p:spTree>
    <p:extLst>
      <p:ext uri="{BB962C8B-B14F-4D97-AF65-F5344CB8AC3E}">
        <p14:creationId xmlns:p14="http://schemas.microsoft.com/office/powerpoint/2010/main" val="1751975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Name, argument </a:t>
            </a:r>
            <a:r>
              <a:rPr lang="en-US"/>
              <a:t>and expression</a:t>
            </a:r>
          </a:p>
          <a:p>
            <a:r>
              <a:rPr lang="en-US" dirty="0"/>
              <a:t>x&lt;-1</a:t>
            </a:r>
          </a:p>
          <a:p>
            <a:r>
              <a:rPr lang="en-US" dirty="0"/>
              <a:t>add2(x)</a:t>
            </a:r>
          </a:p>
          <a:p>
            <a:r>
              <a:rPr lang="en-US" dirty="0"/>
              <a:t>b&lt;-c(1,2,3)</a:t>
            </a:r>
          </a:p>
          <a:p>
            <a:r>
              <a:rPr lang="en-US" dirty="0"/>
              <a:t>add2(b)</a:t>
            </a:r>
          </a:p>
        </p:txBody>
      </p:sp>
      <p:sp>
        <p:nvSpPr>
          <p:cNvPr id="4" name="Slide Number Placeholder 3"/>
          <p:cNvSpPr>
            <a:spLocks noGrp="1"/>
          </p:cNvSpPr>
          <p:nvPr>
            <p:ph type="sldNum" sz="quarter" idx="5"/>
          </p:nvPr>
        </p:nvSpPr>
        <p:spPr/>
        <p:txBody>
          <a:bodyPr/>
          <a:lstStyle/>
          <a:p>
            <a:fld id="{9B82C704-37DB-4A8F-A669-65853916E7C2}" type="slidenum">
              <a:rPr lang="en-US" smtClean="0"/>
              <a:t>9</a:t>
            </a:fld>
            <a:endParaRPr lang="en-US"/>
          </a:p>
        </p:txBody>
      </p:sp>
    </p:spTree>
    <p:extLst>
      <p:ext uri="{BB962C8B-B14F-4D97-AF65-F5344CB8AC3E}">
        <p14:creationId xmlns:p14="http://schemas.microsoft.com/office/powerpoint/2010/main" val="3489141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latin typeface="Arial" panose="020B0604020202020204" pitchFamily="34" charset="0"/>
              </a:rPr>
              <a:t>A data frame may for many purposes be regarded as a matrix with columns possibly of differing modes and attributes. It may be displayed in matrix form, and its rows and columns extracted using matrix indexing conventions.</a:t>
            </a:r>
          </a:p>
          <a:p>
            <a:r>
              <a:rPr lang="en-US" dirty="0">
                <a:effectLst/>
                <a:latin typeface="Arial" panose="020B0604020202020204" pitchFamily="34" charset="0"/>
              </a:rPr>
              <a:t>You can view the data by typing View(data)</a:t>
            </a:r>
            <a:endParaRPr lang="en-US" dirty="0"/>
          </a:p>
        </p:txBody>
      </p:sp>
      <p:sp>
        <p:nvSpPr>
          <p:cNvPr id="4" name="Slide Number Placeholder 3"/>
          <p:cNvSpPr>
            <a:spLocks noGrp="1"/>
          </p:cNvSpPr>
          <p:nvPr>
            <p:ph type="sldNum" sz="quarter" idx="5"/>
          </p:nvPr>
        </p:nvSpPr>
        <p:spPr/>
        <p:txBody>
          <a:bodyPr/>
          <a:lstStyle/>
          <a:p>
            <a:fld id="{9B82C704-37DB-4A8F-A669-65853916E7C2}" type="slidenum">
              <a:rPr lang="en-US" smtClean="0"/>
              <a:t>10</a:t>
            </a:fld>
            <a:endParaRPr lang="en-US"/>
          </a:p>
        </p:txBody>
      </p:sp>
    </p:spTree>
    <p:extLst>
      <p:ext uri="{BB962C8B-B14F-4D97-AF65-F5344CB8AC3E}">
        <p14:creationId xmlns:p14="http://schemas.microsoft.com/office/powerpoint/2010/main" val="3254245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KIDSDRIV- No of Children driving</a:t>
            </a:r>
          </a:p>
          <a:p>
            <a:r>
              <a:rPr lang="en-US" dirty="0"/>
              <a:t>HOMEKIDS – No of </a:t>
            </a:r>
            <a:r>
              <a:rPr lang="en-US" dirty="0" err="1"/>
              <a:t>Childrend</a:t>
            </a:r>
            <a:r>
              <a:rPr lang="en-US" dirty="0"/>
              <a:t> at home</a:t>
            </a:r>
          </a:p>
          <a:p>
            <a:r>
              <a:rPr lang="en-US" dirty="0"/>
              <a:t>YOJ – Years on Job</a:t>
            </a:r>
          </a:p>
          <a:p>
            <a:r>
              <a:rPr lang="en-US" dirty="0"/>
              <a:t>Parent1 – Single Parent Yes or no</a:t>
            </a:r>
          </a:p>
          <a:p>
            <a:r>
              <a:rPr lang="en-US" dirty="0" err="1"/>
              <a:t>Oldclaim</a:t>
            </a:r>
            <a:r>
              <a:rPr lang="en-US" dirty="0"/>
              <a:t>- Total Claim (Past 5 years)</a:t>
            </a:r>
          </a:p>
          <a:p>
            <a:r>
              <a:rPr lang="en-US" dirty="0"/>
              <a:t>Revoked – License revoked (Past 7 years)</a:t>
            </a:r>
          </a:p>
          <a:p>
            <a:r>
              <a:rPr lang="en-US" dirty="0"/>
              <a:t>MVR-PTS – </a:t>
            </a:r>
            <a:r>
              <a:rPr lang="en-US" dirty="0" err="1"/>
              <a:t>Motorvehicle</a:t>
            </a:r>
            <a:r>
              <a:rPr lang="en-US" dirty="0"/>
              <a:t> record points. Refers to traffic tickets obtained</a:t>
            </a:r>
          </a:p>
        </p:txBody>
      </p:sp>
      <p:sp>
        <p:nvSpPr>
          <p:cNvPr id="4" name="Slide Number Placeholder 3"/>
          <p:cNvSpPr>
            <a:spLocks noGrp="1"/>
          </p:cNvSpPr>
          <p:nvPr>
            <p:ph type="sldNum" sz="quarter" idx="5"/>
          </p:nvPr>
        </p:nvSpPr>
        <p:spPr/>
        <p:txBody>
          <a:bodyPr/>
          <a:lstStyle/>
          <a:p>
            <a:fld id="{9B82C704-37DB-4A8F-A669-65853916E7C2}" type="slidenum">
              <a:rPr lang="en-US" smtClean="0"/>
              <a:t>11</a:t>
            </a:fld>
            <a:endParaRPr lang="en-US"/>
          </a:p>
        </p:txBody>
      </p:sp>
    </p:spTree>
    <p:extLst>
      <p:ext uri="{BB962C8B-B14F-4D97-AF65-F5344CB8AC3E}">
        <p14:creationId xmlns:p14="http://schemas.microsoft.com/office/powerpoint/2010/main" val="224063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income is in character format. This will create problems later for analysis. We need to change that by going to our original file and convert the currency format to number format. </a:t>
            </a:r>
          </a:p>
        </p:txBody>
      </p:sp>
      <p:sp>
        <p:nvSpPr>
          <p:cNvPr id="4" name="Slide Number Placeholder 3"/>
          <p:cNvSpPr>
            <a:spLocks noGrp="1"/>
          </p:cNvSpPr>
          <p:nvPr>
            <p:ph type="sldNum" sz="quarter" idx="5"/>
          </p:nvPr>
        </p:nvSpPr>
        <p:spPr/>
        <p:txBody>
          <a:bodyPr/>
          <a:lstStyle/>
          <a:p>
            <a:fld id="{9B82C704-37DB-4A8F-A669-65853916E7C2}" type="slidenum">
              <a:rPr lang="en-US" smtClean="0"/>
              <a:t>12</a:t>
            </a:fld>
            <a:endParaRPr lang="en-US"/>
          </a:p>
        </p:txBody>
      </p:sp>
    </p:spTree>
    <p:extLst>
      <p:ext uri="{BB962C8B-B14F-4D97-AF65-F5344CB8AC3E}">
        <p14:creationId xmlns:p14="http://schemas.microsoft.com/office/powerpoint/2010/main" val="2146430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2C704-37DB-4A8F-A669-65853916E7C2}" type="slidenum">
              <a:rPr lang="en-US" smtClean="0"/>
              <a:t>16</a:t>
            </a:fld>
            <a:endParaRPr lang="en-US"/>
          </a:p>
        </p:txBody>
      </p:sp>
    </p:spTree>
    <p:extLst>
      <p:ext uri="{BB962C8B-B14F-4D97-AF65-F5344CB8AC3E}">
        <p14:creationId xmlns:p14="http://schemas.microsoft.com/office/powerpoint/2010/main" val="3385957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can also do any search on google for a specific analysis you may wish to do. Suppose you want to do an ANOVA in R. You can do a google search of “ANOVA in R” and you will have multiple resources which will assist you. </a:t>
            </a:r>
          </a:p>
          <a:p>
            <a:endParaRPr lang="en-US" dirty="0"/>
          </a:p>
        </p:txBody>
      </p:sp>
      <p:sp>
        <p:nvSpPr>
          <p:cNvPr id="4" name="Slide Number Placeholder 3"/>
          <p:cNvSpPr>
            <a:spLocks noGrp="1"/>
          </p:cNvSpPr>
          <p:nvPr>
            <p:ph type="sldNum" sz="quarter" idx="5"/>
          </p:nvPr>
        </p:nvSpPr>
        <p:spPr/>
        <p:txBody>
          <a:bodyPr/>
          <a:lstStyle/>
          <a:p>
            <a:fld id="{9B82C704-37DB-4A8F-A669-65853916E7C2}" type="slidenum">
              <a:rPr lang="en-US" smtClean="0"/>
              <a:t>17</a:t>
            </a:fld>
            <a:endParaRPr lang="en-US"/>
          </a:p>
        </p:txBody>
      </p:sp>
    </p:spTree>
    <p:extLst>
      <p:ext uri="{BB962C8B-B14F-4D97-AF65-F5344CB8AC3E}">
        <p14:creationId xmlns:p14="http://schemas.microsoft.com/office/powerpoint/2010/main" val="1157869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AA3302C-3C82-4534-8FFB-0BB4A42271A4}"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086A5-4B06-48D9-9D36-CF7B59EDD0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373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3302C-3C82-4534-8FFB-0BB4A42271A4}"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403860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3302C-3C82-4534-8FFB-0BB4A42271A4}"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086A5-4B06-48D9-9D36-CF7B59EDD04E}"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6861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A3302C-3C82-4534-8FFB-0BB4A42271A4}"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379364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A3302C-3C82-4534-8FFB-0BB4A42271A4}"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086A5-4B06-48D9-9D36-CF7B59EDD0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828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A3302C-3C82-4534-8FFB-0BB4A42271A4}"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2172410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A3302C-3C82-4534-8FFB-0BB4A42271A4}"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205628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A3302C-3C82-4534-8FFB-0BB4A42271A4}"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416794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A3302C-3C82-4534-8FFB-0BB4A42271A4}"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421222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A3302C-3C82-4534-8FFB-0BB4A42271A4}"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086A5-4B06-48D9-9D36-CF7B59EDD04E}" type="slidenum">
              <a:rPr lang="en-US" smtClean="0"/>
              <a:t>‹#›</a:t>
            </a:fld>
            <a:endParaRPr lang="en-US"/>
          </a:p>
        </p:txBody>
      </p:sp>
    </p:spTree>
    <p:extLst>
      <p:ext uri="{BB962C8B-B14F-4D97-AF65-F5344CB8AC3E}">
        <p14:creationId xmlns:p14="http://schemas.microsoft.com/office/powerpoint/2010/main" val="4171007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A3302C-3C82-4534-8FFB-0BB4A42271A4}"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5086A5-4B06-48D9-9D36-CF7B59EDD04E}"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11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A3302C-3C82-4534-8FFB-0BB4A42271A4}" type="datetimeFigureOut">
              <a:rPr lang="en-US" smtClean="0"/>
              <a:t>10/11/2021</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E5086A5-4B06-48D9-9D36-CF7B59EDD04E}"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255539"/>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kaggle.com/xiaomengsun/car-insurance-claim-data/cod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ran.r-project.org/doc/manuals/r-release/R-intro.pdf" TargetMode="External"/><Relationship Id="rId7" Type="http://schemas.openxmlformats.org/officeDocument/2006/relationships/hyperlink" Target="https://support.rstudio.com/hc/en-us/articles/201057987-Quick-list-of-useful-R-packages?mobile_site=tru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learningstatisticswithr.com/lsr-0.6.pdf" TargetMode="External"/><Relationship Id="rId5" Type="http://schemas.openxmlformats.org/officeDocument/2006/relationships/hyperlink" Target="https://www.statmethods.net/index.html" TargetMode="External"/><Relationship Id="rId4" Type="http://schemas.openxmlformats.org/officeDocument/2006/relationships/hyperlink" Target="https://www.r-blogger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r-project.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introduction to r</a:t>
            </a:r>
          </a:p>
        </p:txBody>
      </p:sp>
      <p:sp>
        <p:nvSpPr>
          <p:cNvPr id="3" name="Subtitle 2"/>
          <p:cNvSpPr>
            <a:spLocks noGrp="1"/>
          </p:cNvSpPr>
          <p:nvPr>
            <p:ph type="subTitle" idx="1"/>
          </p:nvPr>
        </p:nvSpPr>
        <p:spPr/>
        <p:txBody>
          <a:bodyPr>
            <a:normAutofit fontScale="85000" lnSpcReduction="10000"/>
          </a:bodyPr>
          <a:lstStyle/>
          <a:p>
            <a:r>
              <a:rPr lang="en-US" dirty="0"/>
              <a:t>R. Thoplan </a:t>
            </a:r>
          </a:p>
          <a:p>
            <a:r>
              <a:rPr lang="en-US" dirty="0"/>
              <a:t>Senior Lecturer</a:t>
            </a:r>
          </a:p>
          <a:p>
            <a:r>
              <a:rPr lang="en-US" dirty="0"/>
              <a:t>Department of Economics and Statistics</a:t>
            </a:r>
          </a:p>
          <a:p>
            <a:r>
              <a:rPr lang="en-US" dirty="0"/>
              <a:t>Faculty of Social Sciences and Humanities</a:t>
            </a:r>
          </a:p>
          <a:p>
            <a:r>
              <a:rPr lang="en-US" dirty="0"/>
              <a:t>University of Mauritius</a:t>
            </a:r>
          </a:p>
        </p:txBody>
      </p:sp>
    </p:spTree>
    <p:extLst>
      <p:ext uri="{BB962C8B-B14F-4D97-AF65-F5344CB8AC3E}">
        <p14:creationId xmlns:p14="http://schemas.microsoft.com/office/powerpoint/2010/main" val="3119445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613F3-1040-4565-AC71-E98BB36E0EF6}"/>
              </a:ext>
            </a:extLst>
          </p:cNvPr>
          <p:cNvSpPr>
            <a:spLocks noGrp="1"/>
          </p:cNvSpPr>
          <p:nvPr>
            <p:ph type="title"/>
          </p:nvPr>
        </p:nvSpPr>
        <p:spPr/>
        <p:txBody>
          <a:bodyPr/>
          <a:lstStyle/>
          <a:p>
            <a:r>
              <a:rPr lang="en-US" dirty="0"/>
              <a:t>Loading a data</a:t>
            </a:r>
          </a:p>
        </p:txBody>
      </p:sp>
      <p:sp>
        <p:nvSpPr>
          <p:cNvPr id="3" name="Content Placeholder 2">
            <a:extLst>
              <a:ext uri="{FF2B5EF4-FFF2-40B4-BE49-F238E27FC236}">
                <a16:creationId xmlns:a16="http://schemas.microsoft.com/office/drawing/2014/main" xmlns="" id="{479ED7FF-8CF2-4109-BF55-8DFE4BCCD5F3}"/>
              </a:ext>
            </a:extLst>
          </p:cNvPr>
          <p:cNvSpPr>
            <a:spLocks noGrp="1"/>
          </p:cNvSpPr>
          <p:nvPr>
            <p:ph idx="1"/>
          </p:nvPr>
        </p:nvSpPr>
        <p:spPr/>
        <p:txBody>
          <a:bodyPr>
            <a:normAutofit lnSpcReduction="10000"/>
          </a:bodyPr>
          <a:lstStyle/>
          <a:p>
            <a:pPr>
              <a:buFont typeface="Wingdings" panose="05000000000000000000" pitchFamily="2" charset="2"/>
              <a:buChar char="v"/>
            </a:pPr>
            <a:r>
              <a:rPr lang="en-US" dirty="0"/>
              <a:t> Before loading a data in R, it is important to load the working directory where your file is located. </a:t>
            </a:r>
          </a:p>
          <a:p>
            <a:pPr>
              <a:buFont typeface="Wingdings" panose="05000000000000000000" pitchFamily="2" charset="2"/>
              <a:buChar char="v"/>
            </a:pPr>
            <a:r>
              <a:rPr lang="en-US" dirty="0"/>
              <a:t> There are different functions which can be used to read a data in R such as </a:t>
            </a:r>
            <a:r>
              <a:rPr lang="en-US" dirty="0" err="1"/>
              <a:t>read.table</a:t>
            </a:r>
            <a:r>
              <a:rPr lang="en-US" dirty="0"/>
              <a:t>() and scan().</a:t>
            </a:r>
          </a:p>
          <a:p>
            <a:pPr>
              <a:buFont typeface="Wingdings" panose="05000000000000000000" pitchFamily="2" charset="2"/>
              <a:buChar char="v"/>
            </a:pPr>
            <a:r>
              <a:rPr lang="en-US" dirty="0"/>
              <a:t> I would propose to read a comma separated value (csv) file because csv files are rather convenient to work since in general it is less heavy than a usual xlsx file.</a:t>
            </a:r>
          </a:p>
          <a:p>
            <a:pPr>
              <a:buFont typeface="Wingdings" panose="05000000000000000000" pitchFamily="2" charset="2"/>
              <a:buChar char="v"/>
            </a:pPr>
            <a:r>
              <a:rPr lang="en-US" dirty="0"/>
              <a:t> I suggest that you convert your excel file into a csv file. </a:t>
            </a:r>
          </a:p>
          <a:p>
            <a:pPr>
              <a:buFont typeface="Wingdings" panose="05000000000000000000" pitchFamily="2" charset="2"/>
              <a:buChar char="v"/>
            </a:pPr>
            <a:r>
              <a:rPr lang="en-US" dirty="0"/>
              <a:t> Then use the function read.csv() to ready a file after having set your working directory. </a:t>
            </a:r>
          </a:p>
          <a:p>
            <a:pPr>
              <a:buFont typeface="Wingdings" panose="05000000000000000000" pitchFamily="2" charset="2"/>
              <a:buChar char="v"/>
            </a:pPr>
            <a:r>
              <a:rPr lang="en-US" dirty="0"/>
              <a:t> Example</a:t>
            </a:r>
          </a:p>
          <a:p>
            <a:pPr lvl="1">
              <a:buFont typeface="Wingdings" panose="05000000000000000000" pitchFamily="2" charset="2"/>
              <a:buChar char="v"/>
            </a:pPr>
            <a:r>
              <a:rPr lang="en-US" dirty="0"/>
              <a:t> data&lt;-read.csv("</a:t>
            </a:r>
            <a:r>
              <a:rPr lang="en-US" dirty="0" err="1"/>
              <a:t>car_insurance_claim.csv",header</a:t>
            </a:r>
            <a:r>
              <a:rPr lang="en-US" dirty="0"/>
              <a:t>=T)</a:t>
            </a:r>
          </a:p>
        </p:txBody>
      </p:sp>
    </p:spTree>
    <p:extLst>
      <p:ext uri="{BB962C8B-B14F-4D97-AF65-F5344CB8AC3E}">
        <p14:creationId xmlns:p14="http://schemas.microsoft.com/office/powerpoint/2010/main" val="319571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CD1FB-0D12-4546-8B88-258FFF78661D}"/>
              </a:ext>
            </a:extLst>
          </p:cNvPr>
          <p:cNvSpPr>
            <a:spLocks noGrp="1"/>
          </p:cNvSpPr>
          <p:nvPr>
            <p:ph type="title"/>
          </p:nvPr>
        </p:nvSpPr>
        <p:spPr>
          <a:xfrm>
            <a:off x="1024128" y="585216"/>
            <a:ext cx="10121199" cy="1499616"/>
          </a:xfrm>
        </p:spPr>
        <p:txBody>
          <a:bodyPr>
            <a:normAutofit/>
          </a:bodyPr>
          <a:lstStyle/>
          <a:p>
            <a:r>
              <a:rPr lang="en-US" dirty="0"/>
              <a:t>Data used for workshop</a:t>
            </a:r>
          </a:p>
        </p:txBody>
      </p:sp>
      <p:sp>
        <p:nvSpPr>
          <p:cNvPr id="3" name="Content Placeholder 2">
            <a:extLst>
              <a:ext uri="{FF2B5EF4-FFF2-40B4-BE49-F238E27FC236}">
                <a16:creationId xmlns:a16="http://schemas.microsoft.com/office/drawing/2014/main" xmlns="" id="{FA534C30-B4BD-461F-8A30-6F8CA43D6AF9}"/>
              </a:ext>
            </a:extLst>
          </p:cNvPr>
          <p:cNvSpPr>
            <a:spLocks noGrp="1"/>
          </p:cNvSpPr>
          <p:nvPr>
            <p:ph idx="1"/>
          </p:nvPr>
        </p:nvSpPr>
        <p:spPr>
          <a:xfrm>
            <a:off x="1024128" y="2286000"/>
            <a:ext cx="4429615" cy="3931920"/>
          </a:xfrm>
        </p:spPr>
        <p:txBody>
          <a:bodyPr>
            <a:normAutofit/>
          </a:bodyPr>
          <a:lstStyle/>
          <a:p>
            <a:pPr>
              <a:buFont typeface="Wingdings" panose="05000000000000000000" pitchFamily="2" charset="2"/>
              <a:buChar char="v"/>
            </a:pPr>
            <a:r>
              <a:rPr lang="en-US" dirty="0"/>
              <a:t> For the purpose of this workshop, we will consider the “car_insurance_claim.xlsx” data. </a:t>
            </a:r>
          </a:p>
          <a:p>
            <a:pPr lvl="1">
              <a:buFont typeface="Wingdings" panose="05000000000000000000" pitchFamily="2" charset="2"/>
              <a:buChar char="v"/>
            </a:pPr>
            <a:r>
              <a:rPr lang="en-US" dirty="0"/>
              <a:t>The source of the data is </a:t>
            </a:r>
            <a:r>
              <a:rPr lang="en-US" dirty="0">
                <a:hlinkClick r:id="rId3"/>
              </a:rPr>
              <a:t>https://www.kaggle.com/xiaomengsun/car-insurance-claim-data/code</a:t>
            </a:r>
            <a:endParaRPr lang="en-US" dirty="0"/>
          </a:p>
          <a:p>
            <a:pPr>
              <a:buFont typeface="Wingdings" panose="05000000000000000000" pitchFamily="2" charset="2"/>
              <a:buChar char="v"/>
            </a:pPr>
            <a:r>
              <a:rPr lang="en-US" dirty="0"/>
              <a:t> Data should normally be in an appropriate format for analysis purposes. </a:t>
            </a:r>
          </a:p>
          <a:p>
            <a:pPr>
              <a:buFont typeface="Wingdings" panose="05000000000000000000" pitchFamily="2" charset="2"/>
              <a:buChar char="v"/>
            </a:pPr>
            <a:r>
              <a:rPr lang="en-US" dirty="0"/>
              <a:t> Each row represents a case/record.</a:t>
            </a:r>
          </a:p>
          <a:p>
            <a:pPr>
              <a:buFont typeface="Wingdings" panose="05000000000000000000" pitchFamily="2" charset="2"/>
              <a:buChar char="v"/>
            </a:pPr>
            <a:r>
              <a:rPr lang="en-US" dirty="0"/>
              <a:t> Each column represents a variable. </a:t>
            </a:r>
          </a:p>
        </p:txBody>
      </p:sp>
      <p:graphicFrame>
        <p:nvGraphicFramePr>
          <p:cNvPr id="4" name="Table 3">
            <a:extLst>
              <a:ext uri="{FF2B5EF4-FFF2-40B4-BE49-F238E27FC236}">
                <a16:creationId xmlns:a16="http://schemas.microsoft.com/office/drawing/2014/main" xmlns="" id="{253E90DC-5AEA-4620-A8FE-C799DDF86DFF}"/>
              </a:ext>
            </a:extLst>
          </p:cNvPr>
          <p:cNvGraphicFramePr>
            <a:graphicFrameLocks noGrp="1"/>
          </p:cNvGraphicFramePr>
          <p:nvPr>
            <p:extLst>
              <p:ext uri="{D42A27DB-BD31-4B8C-83A1-F6EECF244321}">
                <p14:modId xmlns:p14="http://schemas.microsoft.com/office/powerpoint/2010/main" val="3868745289"/>
              </p:ext>
            </p:extLst>
          </p:nvPr>
        </p:nvGraphicFramePr>
        <p:xfrm>
          <a:off x="5762445" y="2803337"/>
          <a:ext cx="5789478" cy="2527788"/>
        </p:xfrm>
        <a:graphic>
          <a:graphicData uri="http://schemas.openxmlformats.org/drawingml/2006/table">
            <a:tbl>
              <a:tblPr/>
              <a:tblGrid>
                <a:gridCol w="1088476">
                  <a:extLst>
                    <a:ext uri="{9D8B030D-6E8A-4147-A177-3AD203B41FA5}">
                      <a16:colId xmlns:a16="http://schemas.microsoft.com/office/drawing/2014/main" xmlns="" val="3221504157"/>
                    </a:ext>
                  </a:extLst>
                </a:gridCol>
                <a:gridCol w="960342">
                  <a:extLst>
                    <a:ext uri="{9D8B030D-6E8A-4147-A177-3AD203B41FA5}">
                      <a16:colId xmlns:a16="http://schemas.microsoft.com/office/drawing/2014/main" xmlns="" val="3160768303"/>
                    </a:ext>
                  </a:extLst>
                </a:gridCol>
                <a:gridCol w="773759">
                  <a:extLst>
                    <a:ext uri="{9D8B030D-6E8A-4147-A177-3AD203B41FA5}">
                      <a16:colId xmlns:a16="http://schemas.microsoft.com/office/drawing/2014/main" xmlns="" val="2528795614"/>
                    </a:ext>
                  </a:extLst>
                </a:gridCol>
                <a:gridCol w="519736">
                  <a:extLst>
                    <a:ext uri="{9D8B030D-6E8A-4147-A177-3AD203B41FA5}">
                      <a16:colId xmlns:a16="http://schemas.microsoft.com/office/drawing/2014/main" xmlns="" val="1368821141"/>
                    </a:ext>
                  </a:extLst>
                </a:gridCol>
                <a:gridCol w="1086230">
                  <a:extLst>
                    <a:ext uri="{9D8B030D-6E8A-4147-A177-3AD203B41FA5}">
                      <a16:colId xmlns:a16="http://schemas.microsoft.com/office/drawing/2014/main" xmlns="" val="881401742"/>
                    </a:ext>
                  </a:extLst>
                </a:gridCol>
                <a:gridCol w="481520">
                  <a:extLst>
                    <a:ext uri="{9D8B030D-6E8A-4147-A177-3AD203B41FA5}">
                      <a16:colId xmlns:a16="http://schemas.microsoft.com/office/drawing/2014/main" xmlns="" val="3359627683"/>
                    </a:ext>
                  </a:extLst>
                </a:gridCol>
                <a:gridCol w="879415">
                  <a:extLst>
                    <a:ext uri="{9D8B030D-6E8A-4147-A177-3AD203B41FA5}">
                      <a16:colId xmlns:a16="http://schemas.microsoft.com/office/drawing/2014/main" xmlns="" val="3567482127"/>
                    </a:ext>
                  </a:extLst>
                </a:gridCol>
              </a:tblGrid>
              <a:tr h="310644">
                <a:tc>
                  <a:txBody>
                    <a:bodyPr/>
                    <a:lstStyle/>
                    <a:p>
                      <a:pPr algn="ctr" fontAlgn="b">
                        <a:spcBef>
                          <a:spcPts val="0"/>
                        </a:spcBef>
                        <a:spcAft>
                          <a:spcPts val="0"/>
                        </a:spcAft>
                      </a:pPr>
                      <a:r>
                        <a:rPr lang="en-US" sz="1500" b="1" i="0" u="none" strike="noStrike" dirty="0">
                          <a:solidFill>
                            <a:srgbClr val="000000"/>
                          </a:solidFill>
                          <a:effectLst/>
                          <a:latin typeface="Calibri" panose="020F0502020204030204" pitchFamily="34" charset="0"/>
                        </a:rPr>
                        <a:t>ID</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dirty="0">
                          <a:solidFill>
                            <a:srgbClr val="000000"/>
                          </a:solidFill>
                          <a:effectLst/>
                          <a:latin typeface="Calibri" panose="020F0502020204030204" pitchFamily="34" charset="0"/>
                        </a:rPr>
                        <a:t>KIDSDRIV</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dirty="0">
                          <a:solidFill>
                            <a:srgbClr val="000000"/>
                          </a:solidFill>
                          <a:effectLst/>
                          <a:latin typeface="Calibri" panose="020F0502020204030204" pitchFamily="34" charset="0"/>
                        </a:rPr>
                        <a:t>BIRTH</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a:solidFill>
                            <a:srgbClr val="000000"/>
                          </a:solidFill>
                          <a:effectLst/>
                          <a:latin typeface="Calibri" panose="020F0502020204030204" pitchFamily="34" charset="0"/>
                        </a:rPr>
                        <a:t>AGE</a:t>
                      </a:r>
                      <a:endParaRPr lang="en-US" sz="2400" b="0" i="0" u="none" strike="noStrike">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a:solidFill>
                            <a:srgbClr val="000000"/>
                          </a:solidFill>
                          <a:effectLst/>
                          <a:latin typeface="Calibri" panose="020F0502020204030204" pitchFamily="34" charset="0"/>
                        </a:rPr>
                        <a:t>HOMEKIDS</a:t>
                      </a:r>
                      <a:endParaRPr lang="en-US" sz="2400" b="0" i="0" u="none" strike="noStrike">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a:solidFill>
                            <a:srgbClr val="000000"/>
                          </a:solidFill>
                          <a:effectLst/>
                          <a:latin typeface="Calibri" panose="020F0502020204030204" pitchFamily="34" charset="0"/>
                        </a:rPr>
                        <a:t>YOJ</a:t>
                      </a:r>
                      <a:endParaRPr lang="en-US" sz="2400" b="0" i="0" u="none" strike="noStrike">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spcBef>
                          <a:spcPts val="0"/>
                        </a:spcBef>
                        <a:spcAft>
                          <a:spcPts val="0"/>
                        </a:spcAft>
                      </a:pPr>
                      <a:r>
                        <a:rPr lang="en-US" sz="1500" b="1" i="0" u="none" strike="noStrike">
                          <a:solidFill>
                            <a:srgbClr val="000000"/>
                          </a:solidFill>
                          <a:effectLst/>
                          <a:latin typeface="Calibri" panose="020F0502020204030204" pitchFamily="34" charset="0"/>
                        </a:rPr>
                        <a:t>INCOME</a:t>
                      </a:r>
                      <a:endParaRPr lang="en-US" sz="2400" b="0" i="0" u="none" strike="noStrike">
                        <a:effectLst/>
                        <a:latin typeface="Arial" panose="020B0604020202020204" pitchFamily="34" charset="0"/>
                      </a:endParaRPr>
                    </a:p>
                  </a:txBody>
                  <a:tcPr marL="12711" marR="12711" marT="12711"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0852730"/>
                  </a:ext>
                </a:extLst>
              </a:tr>
              <a:tr h="554286">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63581743</a:t>
                      </a:r>
                      <a:endParaRPr lang="en-US" sz="2400" b="0" i="0" u="none" strike="noStrike">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0</a:t>
                      </a:r>
                      <a:endParaRPr lang="en-US" sz="2400" b="0" i="0" u="none" strike="noStrike">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16-Mar-39</a:t>
                      </a:r>
                      <a:endParaRPr lang="en-US" sz="2400" b="0" i="0" u="none" strike="noStrike" dirty="0">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60</a:t>
                      </a:r>
                      <a:endParaRPr lang="en-US" sz="2400" b="0" i="0" u="none" strike="noStrike" dirty="0">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0</a:t>
                      </a:r>
                      <a:endParaRPr lang="en-US" sz="2400" b="0" i="0" u="none" strike="noStrike" dirty="0">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11</a:t>
                      </a:r>
                      <a:endParaRPr lang="en-US" sz="2400" b="0" i="0" u="none" strike="noStrike">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$67,349 </a:t>
                      </a:r>
                      <a:endParaRPr lang="en-US" sz="2400" b="0" i="0" u="none" strike="noStrike">
                        <a:effectLst/>
                        <a:latin typeface="Arial" panose="020B0604020202020204" pitchFamily="34" charset="0"/>
                      </a:endParaRPr>
                    </a:p>
                  </a:txBody>
                  <a:tcPr marL="12711" marR="12711" marT="12711"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3564180393"/>
                  </a:ext>
                </a:extLst>
              </a:tr>
              <a:tr h="554286">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132761049</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0</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21-Jan-56</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43</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0</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11</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$91,449 </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extLst>
                  <a:ext uri="{0D108BD9-81ED-4DB2-BD59-A6C34878D82A}">
                    <a16:rowId xmlns:a16="http://schemas.microsoft.com/office/drawing/2014/main" xmlns="" val="1539323262"/>
                  </a:ext>
                </a:extLst>
              </a:tr>
              <a:tr h="554286">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921317019</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0</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18-Nov-51</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48</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0</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11</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$52,881 </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extLst>
                  <a:ext uri="{0D108BD9-81ED-4DB2-BD59-A6C34878D82A}">
                    <a16:rowId xmlns:a16="http://schemas.microsoft.com/office/drawing/2014/main" xmlns="" val="4247973529"/>
                  </a:ext>
                </a:extLst>
              </a:tr>
              <a:tr h="554286">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727598473</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0</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05-Mar-64</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35</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a:solidFill>
                            <a:srgbClr val="000000"/>
                          </a:solidFill>
                          <a:effectLst/>
                          <a:latin typeface="Calibri" panose="020F0502020204030204" pitchFamily="34" charset="0"/>
                        </a:rPr>
                        <a:t>1</a:t>
                      </a:r>
                      <a:endParaRPr lang="en-US" sz="2400" b="0" i="0" u="none" strike="noStrike">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10</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tc>
                  <a:txBody>
                    <a:bodyPr/>
                    <a:lstStyle/>
                    <a:p>
                      <a:pPr algn="ctr" fontAlgn="b">
                        <a:spcBef>
                          <a:spcPts val="0"/>
                        </a:spcBef>
                        <a:spcAft>
                          <a:spcPts val="0"/>
                        </a:spcAft>
                      </a:pPr>
                      <a:r>
                        <a:rPr lang="en-US" sz="1500" b="0" i="0" u="none" strike="noStrike" dirty="0">
                          <a:solidFill>
                            <a:srgbClr val="000000"/>
                          </a:solidFill>
                          <a:effectLst/>
                          <a:latin typeface="Calibri" panose="020F0502020204030204" pitchFamily="34" charset="0"/>
                        </a:rPr>
                        <a:t>$16,039 </a:t>
                      </a:r>
                      <a:endParaRPr lang="en-US" sz="2400" b="0" i="0" u="none" strike="noStrike" dirty="0">
                        <a:effectLst/>
                        <a:latin typeface="Arial" panose="020B0604020202020204" pitchFamily="34" charset="0"/>
                      </a:endParaRPr>
                    </a:p>
                  </a:txBody>
                  <a:tcPr marL="12711" marR="12711" marT="12711" marB="0" anchor="b">
                    <a:lnL>
                      <a:noFill/>
                    </a:lnL>
                    <a:lnR>
                      <a:noFill/>
                    </a:lnR>
                    <a:lnT>
                      <a:noFill/>
                    </a:lnT>
                    <a:lnB>
                      <a:noFill/>
                    </a:lnB>
                  </a:tcPr>
                </a:tc>
                <a:extLst>
                  <a:ext uri="{0D108BD9-81ED-4DB2-BD59-A6C34878D82A}">
                    <a16:rowId xmlns:a16="http://schemas.microsoft.com/office/drawing/2014/main" xmlns="" val="3982388166"/>
                  </a:ext>
                </a:extLst>
              </a:tr>
            </a:tbl>
          </a:graphicData>
        </a:graphic>
      </p:graphicFrame>
    </p:spTree>
    <p:extLst>
      <p:ext uri="{BB962C8B-B14F-4D97-AF65-F5344CB8AC3E}">
        <p14:creationId xmlns:p14="http://schemas.microsoft.com/office/powerpoint/2010/main" val="3499124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BB9959-BF3D-4CF7-BB79-01D4C97F8F69}"/>
              </a:ext>
            </a:extLst>
          </p:cNvPr>
          <p:cNvSpPr>
            <a:spLocks noGrp="1"/>
          </p:cNvSpPr>
          <p:nvPr>
            <p:ph type="title"/>
          </p:nvPr>
        </p:nvSpPr>
        <p:spPr/>
        <p:txBody>
          <a:bodyPr/>
          <a:lstStyle/>
          <a:p>
            <a:r>
              <a:rPr lang="en-US" dirty="0"/>
              <a:t>Descriptive statistics</a:t>
            </a:r>
          </a:p>
        </p:txBody>
      </p:sp>
      <p:sp>
        <p:nvSpPr>
          <p:cNvPr id="3" name="Content Placeholder 2">
            <a:extLst>
              <a:ext uri="{FF2B5EF4-FFF2-40B4-BE49-F238E27FC236}">
                <a16:creationId xmlns:a16="http://schemas.microsoft.com/office/drawing/2014/main" xmlns="" id="{31703A9E-1C58-4861-AFAB-4C86386EBA88}"/>
              </a:ext>
            </a:extLst>
          </p:cNvPr>
          <p:cNvSpPr>
            <a:spLocks noGrp="1"/>
          </p:cNvSpPr>
          <p:nvPr>
            <p:ph idx="1"/>
          </p:nvPr>
        </p:nvSpPr>
        <p:spPr/>
        <p:txBody>
          <a:bodyPr>
            <a:normAutofit fontScale="85000" lnSpcReduction="10000"/>
          </a:bodyPr>
          <a:lstStyle/>
          <a:p>
            <a:pPr>
              <a:buFont typeface="Wingdings" panose="05000000000000000000" pitchFamily="2" charset="2"/>
              <a:buChar char="v"/>
            </a:pPr>
            <a:r>
              <a:rPr lang="en-US" dirty="0"/>
              <a:t> All the R commands to do the different steps below and in forthcoming slides will be explained in the workshop. (Please keep a record of your R codes in a notepad or through an R script)</a:t>
            </a:r>
          </a:p>
          <a:p>
            <a:pPr>
              <a:buFont typeface="Wingdings" panose="05000000000000000000" pitchFamily="2" charset="2"/>
              <a:buChar char="v"/>
            </a:pPr>
            <a:r>
              <a:rPr lang="en-US" dirty="0"/>
              <a:t> We will start by loading the data mentioned in the previous slide in R. </a:t>
            </a:r>
          </a:p>
          <a:p>
            <a:pPr lvl="1">
              <a:buFont typeface="Wingdings" panose="05000000000000000000" pitchFamily="2" charset="2"/>
              <a:buChar char="v"/>
            </a:pPr>
            <a:r>
              <a:rPr lang="en-US" dirty="0"/>
              <a:t>Do not forget to set your working directory first and convert in csv format. </a:t>
            </a:r>
          </a:p>
          <a:p>
            <a:pPr>
              <a:buFont typeface="Wingdings" panose="05000000000000000000" pitchFamily="2" charset="2"/>
              <a:buChar char="v"/>
            </a:pPr>
            <a:r>
              <a:rPr lang="en-US" dirty="0"/>
              <a:t> After loading the data we may view the data either in the R console or in a spreadsheet format. </a:t>
            </a:r>
          </a:p>
          <a:p>
            <a:pPr>
              <a:buFont typeface="Wingdings" panose="05000000000000000000" pitchFamily="2" charset="2"/>
              <a:buChar char="v"/>
            </a:pPr>
            <a:r>
              <a:rPr lang="en-US" dirty="0"/>
              <a:t> We can study the structure of the data to know the different data types used for the different variables. These are important to understand what type of analyses or graphical displays we shall use.  </a:t>
            </a:r>
          </a:p>
          <a:p>
            <a:pPr>
              <a:buFont typeface="Wingdings" panose="05000000000000000000" pitchFamily="2" charset="2"/>
              <a:buChar char="v"/>
            </a:pPr>
            <a:r>
              <a:rPr lang="en-US" dirty="0"/>
              <a:t> We can obtain summary statistics from the data as a whole</a:t>
            </a:r>
          </a:p>
          <a:p>
            <a:pPr>
              <a:buFont typeface="Wingdings" panose="05000000000000000000" pitchFamily="2" charset="2"/>
              <a:buChar char="v"/>
            </a:pPr>
            <a:r>
              <a:rPr lang="en-US" dirty="0"/>
              <a:t> We can also compute specific statistics such as standard deviation or others</a:t>
            </a:r>
          </a:p>
          <a:p>
            <a:pPr lvl="1">
              <a:buFont typeface="Wingdings" panose="05000000000000000000" pitchFamily="2" charset="2"/>
              <a:buChar char="v"/>
            </a:pPr>
            <a:r>
              <a:rPr lang="en-US" dirty="0"/>
              <a:t> Use $ sign to call for a variable or attach() </a:t>
            </a:r>
          </a:p>
          <a:p>
            <a:pPr lvl="1">
              <a:buFont typeface="Wingdings" panose="05000000000000000000" pitchFamily="2" charset="2"/>
              <a:buChar char="v"/>
            </a:pPr>
            <a:r>
              <a:rPr lang="en-US" dirty="0"/>
              <a:t> R does not understand special characters and will coerce any special characters to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145585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DDE60F-1B19-47AF-BDBC-5571A2539B48}"/>
              </a:ext>
            </a:extLst>
          </p:cNvPr>
          <p:cNvSpPr>
            <a:spLocks noGrp="1"/>
          </p:cNvSpPr>
          <p:nvPr>
            <p:ph type="title"/>
          </p:nvPr>
        </p:nvSpPr>
        <p:spPr/>
        <p:txBody>
          <a:bodyPr/>
          <a:lstStyle/>
          <a:p>
            <a:r>
              <a:rPr lang="en-US" dirty="0"/>
              <a:t>Graphical displays</a:t>
            </a:r>
          </a:p>
        </p:txBody>
      </p:sp>
      <p:sp>
        <p:nvSpPr>
          <p:cNvPr id="3" name="Content Placeholder 2">
            <a:extLst>
              <a:ext uri="{FF2B5EF4-FFF2-40B4-BE49-F238E27FC236}">
                <a16:creationId xmlns:a16="http://schemas.microsoft.com/office/drawing/2014/main" xmlns="" id="{6910373B-9DB8-4302-8719-598EB08BD252}"/>
              </a:ext>
            </a:extLst>
          </p:cNvPr>
          <p:cNvSpPr>
            <a:spLocks noGrp="1"/>
          </p:cNvSpPr>
          <p:nvPr>
            <p:ph idx="1"/>
          </p:nvPr>
        </p:nvSpPr>
        <p:spPr/>
        <p:txBody>
          <a:bodyPr/>
          <a:lstStyle/>
          <a:p>
            <a:pPr marL="457200" indent="-457200">
              <a:buFont typeface="Wingdings" panose="05000000000000000000" pitchFamily="2" charset="2"/>
              <a:buChar char="v"/>
            </a:pPr>
            <a:r>
              <a:rPr lang="en-US" sz="2800" dirty="0"/>
              <a:t>The plot() function is a generic function which is dependent on the type or class of the first argument.</a:t>
            </a:r>
          </a:p>
          <a:p>
            <a:pPr marL="630936" lvl="1" indent="-457200">
              <a:buFont typeface="Wingdings" panose="05000000000000000000" pitchFamily="2" charset="2"/>
              <a:buChar char="v"/>
            </a:pPr>
            <a:r>
              <a:rPr lang="en-US" sz="2400" dirty="0"/>
              <a:t>If x and y are vectors, plot(</a:t>
            </a:r>
            <a:r>
              <a:rPr lang="en-US" sz="2400" dirty="0" err="1"/>
              <a:t>x,y</a:t>
            </a:r>
            <a:r>
              <a:rPr lang="en-US" sz="2400" dirty="0"/>
              <a:t>) produces a scatter diagram</a:t>
            </a:r>
          </a:p>
          <a:p>
            <a:pPr marL="630936" lvl="1" indent="-457200">
              <a:buFont typeface="Wingdings" panose="05000000000000000000" pitchFamily="2" charset="2"/>
              <a:buChar char="v"/>
            </a:pPr>
            <a:r>
              <a:rPr lang="en-US" sz="2400" dirty="0"/>
              <a:t>If x is a time series, plot(x) produces a time series plot</a:t>
            </a:r>
          </a:p>
          <a:p>
            <a:pPr marL="630936" lvl="1" indent="-457200">
              <a:buFont typeface="Wingdings" panose="05000000000000000000" pitchFamily="2" charset="2"/>
              <a:buChar char="v"/>
            </a:pPr>
            <a:r>
              <a:rPr lang="en-US" sz="2400" dirty="0"/>
              <a:t>If x is a factor, plot(x) produces a bar plot</a:t>
            </a:r>
          </a:p>
          <a:p>
            <a:pPr marL="630936" lvl="1" indent="-457200">
              <a:buFont typeface="Wingdings" panose="05000000000000000000" pitchFamily="2" charset="2"/>
              <a:buChar char="v"/>
            </a:pPr>
            <a:r>
              <a:rPr lang="en-US" sz="2400" dirty="0"/>
              <a:t>If x is a factor and y is a numeric vector, plot(</a:t>
            </a:r>
            <a:r>
              <a:rPr lang="en-US" sz="2400" dirty="0" err="1"/>
              <a:t>x,y</a:t>
            </a:r>
            <a:r>
              <a:rPr lang="en-US" sz="2400" dirty="0"/>
              <a:t>) produces boxplots of y for each level of x</a:t>
            </a:r>
          </a:p>
          <a:p>
            <a:pPr marL="457200" indent="-457200">
              <a:buFont typeface="Wingdings" panose="05000000000000000000" pitchFamily="2" charset="2"/>
              <a:buChar char="v"/>
            </a:pPr>
            <a:r>
              <a:rPr lang="en-US" sz="2800" dirty="0"/>
              <a:t>There are also specific functions which can be used such as hist() which draws </a:t>
            </a:r>
            <a:r>
              <a:rPr lang="en-US" sz="2800"/>
              <a:t>a histogram. </a:t>
            </a:r>
            <a:endParaRPr lang="en-US" sz="2800" dirty="0"/>
          </a:p>
          <a:p>
            <a:endParaRPr lang="en-US" dirty="0"/>
          </a:p>
        </p:txBody>
      </p:sp>
    </p:spTree>
    <p:extLst>
      <p:ext uri="{BB962C8B-B14F-4D97-AF65-F5344CB8AC3E}">
        <p14:creationId xmlns:p14="http://schemas.microsoft.com/office/powerpoint/2010/main" val="531956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7E6E03-7E3C-4E49-B664-95AA147E9A3D}"/>
              </a:ext>
            </a:extLst>
          </p:cNvPr>
          <p:cNvSpPr>
            <a:spLocks noGrp="1"/>
          </p:cNvSpPr>
          <p:nvPr>
            <p:ph type="title"/>
          </p:nvPr>
        </p:nvSpPr>
        <p:spPr/>
        <p:txBody>
          <a:bodyPr/>
          <a:lstStyle/>
          <a:p>
            <a:r>
              <a:rPr lang="en-US" dirty="0"/>
              <a:t>Cross Tabulation and chi squared test</a:t>
            </a:r>
          </a:p>
        </p:txBody>
      </p:sp>
      <p:sp>
        <p:nvSpPr>
          <p:cNvPr id="3" name="Content Placeholder 2">
            <a:extLst>
              <a:ext uri="{FF2B5EF4-FFF2-40B4-BE49-F238E27FC236}">
                <a16:creationId xmlns:a16="http://schemas.microsoft.com/office/drawing/2014/main" xmlns="" id="{6FEEA1A0-6C98-4EE0-882F-16EE22217055}"/>
              </a:ext>
            </a:extLst>
          </p:cNvPr>
          <p:cNvSpPr>
            <a:spLocks noGrp="1"/>
          </p:cNvSpPr>
          <p:nvPr>
            <p:ph idx="1"/>
          </p:nvPr>
        </p:nvSpPr>
        <p:spPr/>
        <p:txBody>
          <a:bodyPr>
            <a:normAutofit lnSpcReduction="10000"/>
          </a:bodyPr>
          <a:lstStyle/>
          <a:p>
            <a:pPr>
              <a:buFont typeface="Wingdings" panose="05000000000000000000" pitchFamily="2" charset="2"/>
              <a:buChar char="v"/>
            </a:pPr>
            <a:r>
              <a:rPr lang="en-US" dirty="0"/>
              <a:t> Suppose you want to know if there is an association between gender and education</a:t>
            </a:r>
          </a:p>
          <a:p>
            <a:pPr>
              <a:buFont typeface="Wingdings" panose="05000000000000000000" pitchFamily="2" charset="2"/>
              <a:buChar char="v"/>
            </a:pPr>
            <a:r>
              <a:rPr lang="en-US" dirty="0"/>
              <a:t> You will need to ensure first that the data type is factor.</a:t>
            </a:r>
          </a:p>
          <a:p>
            <a:pPr lvl="1">
              <a:buFont typeface="Wingdings" panose="05000000000000000000" pitchFamily="2" charset="2"/>
              <a:buChar char="v"/>
            </a:pPr>
            <a:r>
              <a:rPr lang="en-US" dirty="0"/>
              <a:t>Factor means that the data should be categorical in nature</a:t>
            </a:r>
          </a:p>
          <a:p>
            <a:pPr>
              <a:buFont typeface="Wingdings" panose="05000000000000000000" pitchFamily="2" charset="2"/>
              <a:buChar char="v"/>
            </a:pPr>
            <a:r>
              <a:rPr lang="en-US" dirty="0"/>
              <a:t> Convert to factor if it is appropriate to do so. </a:t>
            </a:r>
          </a:p>
          <a:p>
            <a:pPr>
              <a:buFont typeface="Wingdings" panose="05000000000000000000" pitchFamily="2" charset="2"/>
              <a:buChar char="v"/>
            </a:pPr>
            <a:r>
              <a:rPr lang="en-US" dirty="0"/>
              <a:t> Plot a contingency table for gender and education</a:t>
            </a:r>
          </a:p>
          <a:p>
            <a:pPr>
              <a:buFont typeface="Wingdings" panose="05000000000000000000" pitchFamily="2" charset="2"/>
              <a:buChar char="v"/>
            </a:pPr>
            <a:r>
              <a:rPr lang="en-US" dirty="0"/>
              <a:t> Convert the contingency table into row percentages and column percentages</a:t>
            </a:r>
          </a:p>
          <a:p>
            <a:pPr>
              <a:buFont typeface="Wingdings" panose="05000000000000000000" pitchFamily="2" charset="2"/>
              <a:buChar char="v"/>
            </a:pPr>
            <a:r>
              <a:rPr lang="en-US" dirty="0"/>
              <a:t> Find the chi squared test of association results. </a:t>
            </a:r>
          </a:p>
          <a:p>
            <a:pPr lvl="1">
              <a:buFont typeface="Wingdings" panose="05000000000000000000" pitchFamily="2" charset="2"/>
              <a:buChar char="v"/>
            </a:pPr>
            <a:r>
              <a:rPr lang="en-US" dirty="0"/>
              <a:t>You can use summary()</a:t>
            </a:r>
          </a:p>
          <a:p>
            <a:pPr lvl="1">
              <a:buFont typeface="Wingdings" panose="05000000000000000000" pitchFamily="2" charset="2"/>
              <a:buChar char="v"/>
            </a:pPr>
            <a:r>
              <a:rPr lang="en-US" dirty="0"/>
              <a:t>You can use </a:t>
            </a:r>
            <a:r>
              <a:rPr lang="en-US" dirty="0" err="1"/>
              <a:t>chisq.test</a:t>
            </a:r>
            <a:r>
              <a:rPr lang="en-US" dirty="0"/>
              <a:t>()</a:t>
            </a:r>
          </a:p>
          <a:p>
            <a:pPr lvl="1">
              <a:buFont typeface="Wingdings" panose="05000000000000000000" pitchFamily="2" charset="2"/>
              <a:buChar char="v"/>
            </a:pPr>
            <a:r>
              <a:rPr lang="en-US" dirty="0"/>
              <a:t> Use </a:t>
            </a:r>
            <a:r>
              <a:rPr lang="en-US" dirty="0" err="1"/>
              <a:t>fisher.test</a:t>
            </a:r>
            <a:r>
              <a:rPr lang="en-US" dirty="0"/>
              <a:t> if degree of freedom is 1, that is you have a two by two contingency table</a:t>
            </a:r>
          </a:p>
        </p:txBody>
      </p:sp>
    </p:spTree>
    <p:extLst>
      <p:ext uri="{BB962C8B-B14F-4D97-AF65-F5344CB8AC3E}">
        <p14:creationId xmlns:p14="http://schemas.microsoft.com/office/powerpoint/2010/main" val="1420594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CE447D-ECC8-44BC-B7AA-51BE24DEB4DA}"/>
              </a:ext>
            </a:extLst>
          </p:cNvPr>
          <p:cNvSpPr>
            <a:spLocks noGrp="1"/>
          </p:cNvSpPr>
          <p:nvPr>
            <p:ph type="title"/>
          </p:nvPr>
        </p:nvSpPr>
        <p:spPr/>
        <p:txBody>
          <a:bodyPr/>
          <a:lstStyle/>
          <a:p>
            <a:r>
              <a:rPr lang="en-US" dirty="0"/>
              <a:t>Simple linear regression</a:t>
            </a:r>
          </a:p>
        </p:txBody>
      </p:sp>
      <p:sp>
        <p:nvSpPr>
          <p:cNvPr id="3" name="Content Placeholder 2">
            <a:extLst>
              <a:ext uri="{FF2B5EF4-FFF2-40B4-BE49-F238E27FC236}">
                <a16:creationId xmlns:a16="http://schemas.microsoft.com/office/drawing/2014/main" xmlns="" id="{94833E92-B0BD-4BDC-A1BE-110520D1FDD9}"/>
              </a:ext>
            </a:extLst>
          </p:cNvPr>
          <p:cNvSpPr>
            <a:spLocks noGrp="1"/>
          </p:cNvSpPr>
          <p:nvPr>
            <p:ph idx="1"/>
          </p:nvPr>
        </p:nvSpPr>
        <p:spPr/>
        <p:txBody>
          <a:bodyPr/>
          <a:lstStyle/>
          <a:p>
            <a:pPr>
              <a:buFont typeface="Wingdings" panose="05000000000000000000" pitchFamily="2" charset="2"/>
              <a:buChar char="v"/>
            </a:pPr>
            <a:r>
              <a:rPr lang="en-US" dirty="0"/>
              <a:t> We can run a simple linear regression model in R</a:t>
            </a:r>
          </a:p>
          <a:p>
            <a:pPr>
              <a:buFont typeface="Wingdings" panose="05000000000000000000" pitchFamily="2" charset="2"/>
              <a:buChar char="v"/>
            </a:pPr>
            <a:r>
              <a:rPr lang="en-US" dirty="0"/>
              <a:t> We can obtain the coefficients of the least square regression equation</a:t>
            </a:r>
          </a:p>
          <a:p>
            <a:pPr>
              <a:buFont typeface="Wingdings" panose="05000000000000000000" pitchFamily="2" charset="2"/>
              <a:buChar char="v"/>
            </a:pPr>
            <a:r>
              <a:rPr lang="en-US" dirty="0"/>
              <a:t> We may know if the regression coefficient is statistically significant</a:t>
            </a:r>
          </a:p>
          <a:p>
            <a:pPr>
              <a:buFont typeface="Wingdings" panose="05000000000000000000" pitchFamily="2" charset="2"/>
              <a:buChar char="v"/>
            </a:pPr>
            <a:r>
              <a:rPr lang="en-US" dirty="0"/>
              <a:t> We can plot the regression line on the diagram</a:t>
            </a:r>
          </a:p>
        </p:txBody>
      </p:sp>
    </p:spTree>
    <p:extLst>
      <p:ext uri="{BB962C8B-B14F-4D97-AF65-F5344CB8AC3E}">
        <p14:creationId xmlns:p14="http://schemas.microsoft.com/office/powerpoint/2010/main" val="1914155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F782B0-436B-4B7F-9DD1-470617741A06}"/>
              </a:ext>
            </a:extLst>
          </p:cNvPr>
          <p:cNvSpPr>
            <a:spLocks noGrp="1"/>
          </p:cNvSpPr>
          <p:nvPr>
            <p:ph type="title"/>
          </p:nvPr>
        </p:nvSpPr>
        <p:spPr/>
        <p:txBody>
          <a:bodyPr/>
          <a:lstStyle/>
          <a:p>
            <a:r>
              <a:rPr lang="en-US" dirty="0"/>
              <a:t>packages</a:t>
            </a:r>
          </a:p>
        </p:txBody>
      </p:sp>
      <p:sp>
        <p:nvSpPr>
          <p:cNvPr id="3" name="Content Placeholder 2">
            <a:extLst>
              <a:ext uri="{FF2B5EF4-FFF2-40B4-BE49-F238E27FC236}">
                <a16:creationId xmlns:a16="http://schemas.microsoft.com/office/drawing/2014/main" xmlns="" id="{D5E87147-7ED1-409E-92BD-F86AEEFFBB71}"/>
              </a:ext>
            </a:extLst>
          </p:cNvPr>
          <p:cNvSpPr>
            <a:spLocks noGrp="1"/>
          </p:cNvSpPr>
          <p:nvPr>
            <p:ph idx="1"/>
          </p:nvPr>
        </p:nvSpPr>
        <p:spPr/>
        <p:txBody>
          <a:bodyPr>
            <a:normAutofit lnSpcReduction="10000"/>
          </a:bodyPr>
          <a:lstStyle/>
          <a:p>
            <a:pPr marL="457200" lvl="1" indent="-457200">
              <a:buFont typeface="Wingdings" panose="05000000000000000000" pitchFamily="2" charset="2"/>
              <a:buChar char="v"/>
            </a:pPr>
            <a:r>
              <a:rPr lang="en-US" sz="2000" dirty="0"/>
              <a:t>All R functions and datasets are stored in </a:t>
            </a:r>
            <a:r>
              <a:rPr lang="en-US" sz="2000" b="1" i="1" dirty="0"/>
              <a:t>packages.</a:t>
            </a:r>
          </a:p>
          <a:p>
            <a:pPr marL="457200" lvl="1" indent="-457200">
              <a:buFont typeface="Wingdings" panose="05000000000000000000" pitchFamily="2" charset="2"/>
              <a:buChar char="v"/>
            </a:pPr>
            <a:r>
              <a:rPr lang="en-US" sz="2000" dirty="0"/>
              <a:t>library() gives a list of packages available on your pc. </a:t>
            </a:r>
          </a:p>
          <a:p>
            <a:pPr marL="457200" lvl="1" indent="-457200">
              <a:buFont typeface="Wingdings" panose="05000000000000000000" pitchFamily="2" charset="2"/>
              <a:buChar char="v"/>
            </a:pPr>
            <a:r>
              <a:rPr lang="en-US" sz="2000" dirty="0"/>
              <a:t>To download a package, use </a:t>
            </a:r>
            <a:r>
              <a:rPr lang="en-US" sz="2000" dirty="0" err="1"/>
              <a:t>install.packages</a:t>
            </a:r>
            <a:r>
              <a:rPr lang="en-US" sz="2000" dirty="0"/>
              <a:t>() with the name of the package between inverted commas as argument.</a:t>
            </a:r>
          </a:p>
          <a:p>
            <a:pPr marL="457200" lvl="1" indent="-457200">
              <a:buFont typeface="Wingdings" panose="05000000000000000000" pitchFamily="2" charset="2"/>
              <a:buChar char="v"/>
            </a:pPr>
            <a:r>
              <a:rPr lang="en-US" sz="2000" dirty="0"/>
              <a:t>Suppose we want to drawn an enhanced scatter diagram with box plots in the margin, we can use the “car” package.</a:t>
            </a:r>
          </a:p>
          <a:p>
            <a:pPr marL="640080" lvl="2" indent="-457200">
              <a:buFont typeface="Wingdings" panose="05000000000000000000" pitchFamily="2" charset="2"/>
              <a:buChar char="v"/>
            </a:pPr>
            <a:r>
              <a:rPr lang="en-US" sz="1600" dirty="0"/>
              <a:t>Car stands for companion to applied regression</a:t>
            </a:r>
          </a:p>
          <a:p>
            <a:pPr marL="457200" lvl="1" indent="-457200">
              <a:buFont typeface="Wingdings" panose="05000000000000000000" pitchFamily="2" charset="2"/>
              <a:buChar char="v"/>
            </a:pPr>
            <a:r>
              <a:rPr lang="en-US" sz="2000" dirty="0"/>
              <a:t>If the package is not available on your computer, you will need to download it first. </a:t>
            </a:r>
          </a:p>
          <a:p>
            <a:pPr marL="457200" lvl="1" indent="-457200">
              <a:buFont typeface="Wingdings" panose="05000000000000000000" pitchFamily="2" charset="2"/>
              <a:buChar char="v"/>
            </a:pPr>
            <a:r>
              <a:rPr lang="en-US" sz="2000" dirty="0"/>
              <a:t>After downloading the package, you will need to load it to be able to run any function in the package.</a:t>
            </a:r>
          </a:p>
          <a:p>
            <a:pPr marL="457200" lvl="1" indent="-457200">
              <a:buFont typeface="Wingdings" panose="05000000000000000000" pitchFamily="2" charset="2"/>
              <a:buChar char="v"/>
            </a:pPr>
            <a:r>
              <a:rPr lang="en-US" sz="2000" dirty="0"/>
              <a:t>Each package has its own way of functioning. If you want to know more about a package, you can do a simple Google Search of the package name such as “car package in r”</a:t>
            </a:r>
          </a:p>
          <a:p>
            <a:pPr marL="457200" lvl="1" indent="-457200">
              <a:buFont typeface="Wingdings" panose="05000000000000000000" pitchFamily="2" charset="2"/>
              <a:buChar char="v"/>
            </a:pPr>
            <a:r>
              <a:rPr lang="en-US" sz="2000" dirty="0"/>
              <a:t>You can also type ?scatterplot in R to know more about the function scatterplot</a:t>
            </a:r>
          </a:p>
          <a:p>
            <a:endParaRPr lang="en-US" dirty="0"/>
          </a:p>
        </p:txBody>
      </p:sp>
    </p:spTree>
    <p:extLst>
      <p:ext uri="{BB962C8B-B14F-4D97-AF65-F5344CB8AC3E}">
        <p14:creationId xmlns:p14="http://schemas.microsoft.com/office/powerpoint/2010/main" val="3966874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9F35E2-2DFB-4789-ABE0-2488417DBF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xmlns="" id="{84508729-28B1-4C28-B5EA-E4E1B41807E1}"/>
              </a:ext>
            </a:extLst>
          </p:cNvPr>
          <p:cNvSpPr>
            <a:spLocks noGrp="1"/>
          </p:cNvSpPr>
          <p:nvPr>
            <p:ph idx="1"/>
          </p:nvPr>
        </p:nvSpPr>
        <p:spPr/>
        <p:txBody>
          <a:bodyPr/>
          <a:lstStyle/>
          <a:p>
            <a:pPr>
              <a:buFont typeface="Wingdings" panose="05000000000000000000" pitchFamily="2" charset="2"/>
              <a:buChar char="v"/>
            </a:pPr>
            <a:r>
              <a:rPr lang="en-US" dirty="0"/>
              <a:t> </a:t>
            </a:r>
            <a:r>
              <a:rPr lang="en-US" dirty="0">
                <a:hlinkClick r:id="rId3"/>
              </a:rPr>
              <a:t>https://cran.r-project.org/doc/manuals/r-release/R-intro.pdf</a:t>
            </a:r>
            <a:endParaRPr lang="en-US" dirty="0"/>
          </a:p>
          <a:p>
            <a:pPr>
              <a:buFont typeface="Wingdings" panose="05000000000000000000" pitchFamily="2" charset="2"/>
              <a:buChar char="v"/>
            </a:pPr>
            <a:r>
              <a:rPr lang="en-US" dirty="0"/>
              <a:t> </a:t>
            </a:r>
            <a:r>
              <a:rPr lang="en-US" dirty="0">
                <a:hlinkClick r:id="rId4"/>
              </a:rPr>
              <a:t>https://www.r-bloggers.com/</a:t>
            </a:r>
            <a:endParaRPr lang="en-US" dirty="0"/>
          </a:p>
          <a:p>
            <a:pPr>
              <a:buFont typeface="Wingdings" panose="05000000000000000000" pitchFamily="2" charset="2"/>
              <a:buChar char="v"/>
            </a:pPr>
            <a:r>
              <a:rPr lang="en-US" dirty="0"/>
              <a:t> </a:t>
            </a:r>
            <a:r>
              <a:rPr lang="en-US" dirty="0">
                <a:hlinkClick r:id="rId5"/>
              </a:rPr>
              <a:t>https://www.statmethods.net/index.html</a:t>
            </a:r>
            <a:endParaRPr lang="en-US" dirty="0"/>
          </a:p>
          <a:p>
            <a:pPr>
              <a:buFont typeface="Wingdings" panose="05000000000000000000" pitchFamily="2" charset="2"/>
              <a:buChar char="v"/>
            </a:pPr>
            <a:r>
              <a:rPr lang="en-US" dirty="0"/>
              <a:t> </a:t>
            </a:r>
            <a:r>
              <a:rPr lang="en-US" dirty="0">
                <a:hlinkClick r:id="rId6"/>
              </a:rPr>
              <a:t>https://learningstatisticswithr.com/lsr-0.6.pdf</a:t>
            </a:r>
            <a:r>
              <a:rPr lang="en-US" dirty="0"/>
              <a:t> </a:t>
            </a:r>
          </a:p>
          <a:p>
            <a:pPr>
              <a:buFont typeface="Wingdings" panose="05000000000000000000" pitchFamily="2" charset="2"/>
              <a:buChar char="v"/>
            </a:pPr>
            <a:r>
              <a:rPr lang="en-US" dirty="0"/>
              <a:t> For packages which are commonly used, see link below</a:t>
            </a:r>
          </a:p>
          <a:p>
            <a:pPr lvl="1">
              <a:buFont typeface="Wingdings" panose="05000000000000000000" pitchFamily="2" charset="2"/>
              <a:buChar char="v"/>
            </a:pPr>
            <a:r>
              <a:rPr lang="en-US">
                <a:hlinkClick r:id="rId7"/>
              </a:rPr>
              <a:t>https://support.rstudio.com/hc/en-us/articles/201057987-Quick-list-of-useful-R-packages?mobile_site=true</a:t>
            </a:r>
            <a:r>
              <a:rPr lang="en-US"/>
              <a:t> </a:t>
            </a: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079482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pPr marL="457200" indent="-457200" algn="just">
              <a:buFont typeface="Wingdings" panose="05000000000000000000" pitchFamily="2" charset="2"/>
              <a:buChar char="v"/>
            </a:pPr>
            <a:r>
              <a:rPr lang="en-US" dirty="0"/>
              <a:t>R is an open source software environment for statistical computing and graphics. </a:t>
            </a:r>
          </a:p>
          <a:p>
            <a:pPr marL="457200" indent="-457200" algn="just">
              <a:buFont typeface="Wingdings" panose="05000000000000000000" pitchFamily="2" charset="2"/>
              <a:buChar char="v"/>
            </a:pPr>
            <a:r>
              <a:rPr lang="en-US" dirty="0"/>
              <a:t>Developed by John Chambers and colleagues like Brian Ripley and others at Bell Laboratories</a:t>
            </a:r>
          </a:p>
          <a:p>
            <a:pPr marL="457200" indent="-457200" algn="just">
              <a:buFont typeface="Wingdings" panose="05000000000000000000" pitchFamily="2" charset="2"/>
              <a:buChar char="v"/>
            </a:pPr>
            <a:r>
              <a:rPr lang="en-US" dirty="0"/>
              <a:t>R can be extended via packages which are available through CRAN. </a:t>
            </a:r>
          </a:p>
          <a:p>
            <a:pPr marL="457200" indent="-457200" algn="just">
              <a:buFont typeface="Wingdings" panose="05000000000000000000" pitchFamily="2" charset="2"/>
              <a:buChar char="v"/>
            </a:pPr>
            <a:r>
              <a:rPr lang="en-US" dirty="0"/>
              <a:t>R environment can be used as follows:</a:t>
            </a:r>
          </a:p>
          <a:p>
            <a:pPr marL="630936" lvl="1" indent="-457200" algn="just">
              <a:buFont typeface="Wingdings" panose="05000000000000000000" pitchFamily="2" charset="2"/>
              <a:buChar char="v"/>
            </a:pPr>
            <a:r>
              <a:rPr lang="en-US" dirty="0"/>
              <a:t>Data handling and storage facility</a:t>
            </a:r>
          </a:p>
          <a:p>
            <a:pPr marL="630936" lvl="1" indent="-457200" algn="just">
              <a:buFont typeface="Wingdings" panose="05000000000000000000" pitchFamily="2" charset="2"/>
              <a:buChar char="v"/>
            </a:pPr>
            <a:r>
              <a:rPr lang="en-US" dirty="0"/>
              <a:t>Vectors manipulation</a:t>
            </a:r>
          </a:p>
          <a:p>
            <a:pPr marL="630936" lvl="1" indent="-457200" algn="just">
              <a:buFont typeface="Wingdings" panose="05000000000000000000" pitchFamily="2" charset="2"/>
              <a:buChar char="v"/>
            </a:pPr>
            <a:r>
              <a:rPr lang="en-US" dirty="0"/>
              <a:t>Data analysis</a:t>
            </a:r>
          </a:p>
          <a:p>
            <a:pPr marL="630936" lvl="1" indent="-457200" algn="just">
              <a:buFont typeface="Wingdings" panose="05000000000000000000" pitchFamily="2" charset="2"/>
              <a:buChar char="v"/>
            </a:pPr>
            <a:r>
              <a:rPr lang="en-US" dirty="0"/>
              <a:t>Graphical facility for data analysis</a:t>
            </a:r>
          </a:p>
          <a:p>
            <a:pPr marL="630936" lvl="1" indent="-457200" algn="just">
              <a:buFont typeface="Wingdings" panose="05000000000000000000" pitchFamily="2" charset="2"/>
              <a:buChar char="v"/>
            </a:pPr>
            <a:r>
              <a:rPr lang="en-US" dirty="0"/>
              <a:t>Programming language</a:t>
            </a:r>
          </a:p>
          <a:p>
            <a:pPr marL="457200" indent="-457200" algn="just">
              <a:buFont typeface="Wingdings" panose="05000000000000000000" pitchFamily="2" charset="2"/>
              <a:buChar char="v"/>
            </a:pPr>
            <a:r>
              <a:rPr lang="en-US" dirty="0"/>
              <a:t>R is case sensitive</a:t>
            </a:r>
          </a:p>
        </p:txBody>
      </p:sp>
    </p:spTree>
    <p:extLst>
      <p:ext uri="{BB962C8B-B14F-4D97-AF65-F5344CB8AC3E}">
        <p14:creationId xmlns:p14="http://schemas.microsoft.com/office/powerpoint/2010/main" val="3870330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90B84E-B005-4AE9-A3D9-CED4E2C60853}"/>
              </a:ext>
            </a:extLst>
          </p:cNvPr>
          <p:cNvSpPr>
            <a:spLocks noGrp="1"/>
          </p:cNvSpPr>
          <p:nvPr>
            <p:ph type="title"/>
          </p:nvPr>
        </p:nvSpPr>
        <p:spPr/>
        <p:txBody>
          <a:bodyPr/>
          <a:lstStyle/>
          <a:p>
            <a:r>
              <a:rPr lang="en-US" dirty="0"/>
              <a:t>Downloading r</a:t>
            </a:r>
          </a:p>
        </p:txBody>
      </p:sp>
      <p:sp>
        <p:nvSpPr>
          <p:cNvPr id="3" name="Content Placeholder 2">
            <a:extLst>
              <a:ext uri="{FF2B5EF4-FFF2-40B4-BE49-F238E27FC236}">
                <a16:creationId xmlns:a16="http://schemas.microsoft.com/office/drawing/2014/main" xmlns="" id="{FF23B568-6FD0-43C8-9987-597A4A8C459D}"/>
              </a:ext>
            </a:extLst>
          </p:cNvPr>
          <p:cNvSpPr>
            <a:spLocks noGrp="1"/>
          </p:cNvSpPr>
          <p:nvPr>
            <p:ph idx="1"/>
          </p:nvPr>
        </p:nvSpPr>
        <p:spPr>
          <a:xfrm>
            <a:off x="1024127" y="2249424"/>
            <a:ext cx="9720073" cy="4023360"/>
          </a:xfrm>
        </p:spPr>
        <p:txBody>
          <a:bodyPr>
            <a:normAutofit fontScale="92500" lnSpcReduction="10000"/>
          </a:bodyPr>
          <a:lstStyle/>
          <a:p>
            <a:pPr>
              <a:buFont typeface="Wingdings" panose="05000000000000000000" pitchFamily="2" charset="2"/>
              <a:buChar char="v"/>
            </a:pPr>
            <a:r>
              <a:rPr lang="en-US" dirty="0"/>
              <a:t> Go to the following link : </a:t>
            </a:r>
            <a:r>
              <a:rPr lang="en-US" dirty="0">
                <a:hlinkClick r:id="rId2"/>
              </a:rPr>
              <a:t>https://www.r-project.org/</a:t>
            </a:r>
            <a:endParaRPr lang="en-US" dirty="0"/>
          </a:p>
          <a:p>
            <a:pPr>
              <a:buFont typeface="Wingdings" panose="05000000000000000000" pitchFamily="2" charset="2"/>
              <a:buChar char="v"/>
            </a:pPr>
            <a:r>
              <a:rPr lang="en-US" dirty="0"/>
              <a:t> Click on the “download R” hyperlink</a:t>
            </a:r>
          </a:p>
          <a:p>
            <a:pPr>
              <a:buFont typeface="Wingdings" panose="05000000000000000000" pitchFamily="2" charset="2"/>
              <a:buChar char="v"/>
            </a:pPr>
            <a:r>
              <a:rPr lang="en-US" dirty="0"/>
              <a:t> Choose any mirror convenient to you (preferably a region close to you). I suggest the 0-Cloud mirror though.</a:t>
            </a:r>
          </a:p>
          <a:p>
            <a:pPr lvl="1">
              <a:buFont typeface="Wingdings" panose="05000000000000000000" pitchFamily="2" charset="2"/>
              <a:buChar char="v"/>
            </a:pPr>
            <a:r>
              <a:rPr lang="en-US" dirty="0"/>
              <a:t> A mirror is a replica of a website where you can download the software. The idea of having mirrors is to reduce network traffic.  </a:t>
            </a:r>
          </a:p>
          <a:p>
            <a:pPr>
              <a:buFont typeface="Wingdings" panose="05000000000000000000" pitchFamily="2" charset="2"/>
              <a:buChar char="v"/>
            </a:pPr>
            <a:r>
              <a:rPr lang="en-US" dirty="0"/>
              <a:t> Depending on your computer system, that is whether you use a Mac or Windows, you will click on the appropriate hyperlink. </a:t>
            </a:r>
          </a:p>
          <a:p>
            <a:pPr>
              <a:buFont typeface="Wingdings" panose="05000000000000000000" pitchFamily="2" charset="2"/>
              <a:buChar char="v"/>
            </a:pPr>
            <a:r>
              <a:rPr lang="en-US" dirty="0"/>
              <a:t> For a first time user of R, click on the “install R for the first time” hyperlink. </a:t>
            </a:r>
          </a:p>
          <a:p>
            <a:pPr>
              <a:buFont typeface="Wingdings" panose="05000000000000000000" pitchFamily="2" charset="2"/>
              <a:buChar char="v"/>
            </a:pPr>
            <a:r>
              <a:rPr lang="en-US" dirty="0"/>
              <a:t> Click on the hyperlink “Download R….”</a:t>
            </a:r>
          </a:p>
          <a:p>
            <a:pPr>
              <a:buFont typeface="Wingdings" panose="05000000000000000000" pitchFamily="2" charset="2"/>
              <a:buChar char="v"/>
            </a:pPr>
            <a:r>
              <a:rPr lang="en-US" dirty="0"/>
              <a:t> If you get used to R, you may wish to download R Studio as well.</a:t>
            </a:r>
          </a:p>
        </p:txBody>
      </p:sp>
    </p:spTree>
    <p:extLst>
      <p:ext uri="{BB962C8B-B14F-4D97-AF65-F5344CB8AC3E}">
        <p14:creationId xmlns:p14="http://schemas.microsoft.com/office/powerpoint/2010/main" val="83733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8D51AF-E1B9-4899-8E0D-E82864CEB9E1}"/>
              </a:ext>
            </a:extLst>
          </p:cNvPr>
          <p:cNvSpPr>
            <a:spLocks noGrp="1"/>
          </p:cNvSpPr>
          <p:nvPr>
            <p:ph type="title"/>
          </p:nvPr>
        </p:nvSpPr>
        <p:spPr/>
        <p:txBody>
          <a:bodyPr/>
          <a:lstStyle/>
          <a:p>
            <a:r>
              <a:rPr lang="en-US" dirty="0"/>
              <a:t>Installing R</a:t>
            </a:r>
          </a:p>
        </p:txBody>
      </p:sp>
      <p:sp>
        <p:nvSpPr>
          <p:cNvPr id="3" name="Content Placeholder 2">
            <a:extLst>
              <a:ext uri="{FF2B5EF4-FFF2-40B4-BE49-F238E27FC236}">
                <a16:creationId xmlns:a16="http://schemas.microsoft.com/office/drawing/2014/main" xmlns="" id="{1D89AE4A-EAAA-40C9-980B-9C7E2D11337C}"/>
              </a:ext>
            </a:extLst>
          </p:cNvPr>
          <p:cNvSpPr>
            <a:spLocks noGrp="1"/>
          </p:cNvSpPr>
          <p:nvPr>
            <p:ph idx="1"/>
          </p:nvPr>
        </p:nvSpPr>
        <p:spPr/>
        <p:txBody>
          <a:bodyPr>
            <a:normAutofit fontScale="85000" lnSpcReduction="20000"/>
          </a:bodyPr>
          <a:lstStyle/>
          <a:p>
            <a:pPr>
              <a:buFont typeface="Wingdings" panose="05000000000000000000" pitchFamily="2" charset="2"/>
              <a:buChar char="v"/>
            </a:pPr>
            <a:r>
              <a:rPr lang="en-US" dirty="0"/>
              <a:t> When the file has been downloaded, locate the executable file and open it. </a:t>
            </a:r>
          </a:p>
          <a:p>
            <a:pPr>
              <a:buFont typeface="Wingdings" panose="05000000000000000000" pitchFamily="2" charset="2"/>
              <a:buChar char="v"/>
            </a:pPr>
            <a:r>
              <a:rPr lang="en-US" dirty="0"/>
              <a:t> You may wish to check the settings of your antivirus if you have issues to install the file. </a:t>
            </a:r>
          </a:p>
          <a:p>
            <a:pPr>
              <a:buFont typeface="Wingdings" panose="05000000000000000000" pitchFamily="2" charset="2"/>
              <a:buChar char="v"/>
            </a:pPr>
            <a:r>
              <a:rPr lang="en-US" dirty="0"/>
              <a:t> You will be prompted to select your setup language. I suggest English. </a:t>
            </a:r>
          </a:p>
          <a:p>
            <a:pPr>
              <a:buFont typeface="Wingdings" panose="05000000000000000000" pitchFamily="2" charset="2"/>
              <a:buChar char="v"/>
            </a:pPr>
            <a:r>
              <a:rPr lang="en-US" dirty="0"/>
              <a:t> Follow the instructions of the dialogue box by clicking next. </a:t>
            </a:r>
          </a:p>
          <a:p>
            <a:pPr>
              <a:buFont typeface="Wingdings" panose="05000000000000000000" pitchFamily="2" charset="2"/>
              <a:buChar char="v"/>
            </a:pPr>
            <a:r>
              <a:rPr lang="en-US" dirty="0"/>
              <a:t> For the select destination, the setup will normally select a folder in a program files folder. You can agree with the default location it proposes and click next.</a:t>
            </a:r>
          </a:p>
          <a:p>
            <a:pPr>
              <a:buFont typeface="Wingdings" panose="05000000000000000000" pitchFamily="2" charset="2"/>
              <a:buChar char="v"/>
            </a:pPr>
            <a:r>
              <a:rPr lang="en-US" dirty="0"/>
              <a:t> You may leave all the boxes ticked even if you might not be using 32-bit files and click next. </a:t>
            </a:r>
          </a:p>
          <a:p>
            <a:pPr>
              <a:buFont typeface="Wingdings" panose="05000000000000000000" pitchFamily="2" charset="2"/>
              <a:buChar char="v"/>
            </a:pPr>
            <a:r>
              <a:rPr lang="en-US" dirty="0"/>
              <a:t> Click no to accept defaults. </a:t>
            </a:r>
          </a:p>
          <a:p>
            <a:pPr>
              <a:buFont typeface="Wingdings" panose="05000000000000000000" pitchFamily="2" charset="2"/>
              <a:buChar char="v"/>
            </a:pPr>
            <a:r>
              <a:rPr lang="en-US" dirty="0"/>
              <a:t> Leave the name as R which is the default and click next</a:t>
            </a:r>
          </a:p>
          <a:p>
            <a:pPr>
              <a:buFont typeface="Wingdings" panose="05000000000000000000" pitchFamily="2" charset="2"/>
              <a:buChar char="v"/>
            </a:pPr>
            <a:r>
              <a:rPr lang="en-US" dirty="0"/>
              <a:t> You may tick the create a desktop shortcut to have it on your desktop and leave both boxes ticked for the registry entries. The installation will proceed then.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37171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120764-E788-4C46-95C4-5F67E35B5464}"/>
              </a:ext>
            </a:extLst>
          </p:cNvPr>
          <p:cNvSpPr>
            <a:spLocks noGrp="1"/>
          </p:cNvSpPr>
          <p:nvPr>
            <p:ph type="title"/>
          </p:nvPr>
        </p:nvSpPr>
        <p:spPr/>
        <p:txBody>
          <a:bodyPr/>
          <a:lstStyle/>
          <a:p>
            <a:r>
              <a:rPr lang="en-US" dirty="0"/>
              <a:t>Opening R</a:t>
            </a:r>
          </a:p>
        </p:txBody>
      </p:sp>
      <p:sp>
        <p:nvSpPr>
          <p:cNvPr id="3" name="Content Placeholder 2">
            <a:extLst>
              <a:ext uri="{FF2B5EF4-FFF2-40B4-BE49-F238E27FC236}">
                <a16:creationId xmlns:a16="http://schemas.microsoft.com/office/drawing/2014/main" xmlns="" id="{E2EBDF1F-8F1D-46CF-B398-EAF7040B0E7B}"/>
              </a:ext>
            </a:extLst>
          </p:cNvPr>
          <p:cNvSpPr>
            <a:spLocks noGrp="1"/>
          </p:cNvSpPr>
          <p:nvPr>
            <p:ph idx="1"/>
          </p:nvPr>
        </p:nvSpPr>
        <p:spPr>
          <a:xfrm>
            <a:off x="1024128" y="1773936"/>
            <a:ext cx="9720073" cy="4023360"/>
          </a:xfrm>
        </p:spPr>
        <p:txBody>
          <a:bodyPr/>
          <a:lstStyle/>
          <a:p>
            <a:pPr>
              <a:buFont typeface="Wingdings" panose="05000000000000000000" pitchFamily="2" charset="2"/>
              <a:buChar char="v"/>
            </a:pPr>
            <a:r>
              <a:rPr lang="en-US" dirty="0"/>
              <a:t> If you selected to create a desktop shortcut, you can easily open it from your desktop. </a:t>
            </a:r>
          </a:p>
          <a:p>
            <a:pPr>
              <a:buFont typeface="Wingdings" panose="05000000000000000000" pitchFamily="2" charset="2"/>
              <a:buChar char="v"/>
            </a:pPr>
            <a:r>
              <a:rPr lang="en-US" dirty="0"/>
              <a:t> Otherwise, click on the Start Menu and locate R and click on the appropriate version. </a:t>
            </a:r>
          </a:p>
        </p:txBody>
      </p:sp>
      <p:pic>
        <p:nvPicPr>
          <p:cNvPr id="5" name="Picture 4">
            <a:extLst>
              <a:ext uri="{FF2B5EF4-FFF2-40B4-BE49-F238E27FC236}">
                <a16:creationId xmlns:a16="http://schemas.microsoft.com/office/drawing/2014/main" xmlns="" id="{7B65B022-4F84-4CA4-816A-428DA7BFF5F9}"/>
              </a:ext>
            </a:extLst>
          </p:cNvPr>
          <p:cNvPicPr>
            <a:picLocks noChangeAspect="1"/>
          </p:cNvPicPr>
          <p:nvPr/>
        </p:nvPicPr>
        <p:blipFill>
          <a:blip r:embed="rId2"/>
          <a:stretch>
            <a:fillRect/>
          </a:stretch>
        </p:blipFill>
        <p:spPr>
          <a:xfrm>
            <a:off x="2631056" y="2961841"/>
            <a:ext cx="6929887" cy="3896159"/>
          </a:xfrm>
          <a:prstGeom prst="rect">
            <a:avLst/>
          </a:prstGeom>
        </p:spPr>
      </p:pic>
    </p:spTree>
    <p:extLst>
      <p:ext uri="{BB962C8B-B14F-4D97-AF65-F5344CB8AC3E}">
        <p14:creationId xmlns:p14="http://schemas.microsoft.com/office/powerpoint/2010/main" val="3252451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0135DE-55BF-4A51-9677-90E95CD55DFF}"/>
              </a:ext>
            </a:extLst>
          </p:cNvPr>
          <p:cNvSpPr>
            <a:spLocks noGrp="1"/>
          </p:cNvSpPr>
          <p:nvPr>
            <p:ph type="title"/>
          </p:nvPr>
        </p:nvSpPr>
        <p:spPr/>
        <p:txBody>
          <a:bodyPr/>
          <a:lstStyle/>
          <a:p>
            <a:r>
              <a:rPr lang="en-US" dirty="0"/>
              <a:t>R console and r commands</a:t>
            </a:r>
          </a:p>
        </p:txBody>
      </p:sp>
      <p:sp>
        <p:nvSpPr>
          <p:cNvPr id="3" name="Content Placeholder 2">
            <a:extLst>
              <a:ext uri="{FF2B5EF4-FFF2-40B4-BE49-F238E27FC236}">
                <a16:creationId xmlns:a16="http://schemas.microsoft.com/office/drawing/2014/main" xmlns="" id="{F3AF7D2A-6F37-4DC4-8EAB-A1F36CC9CCC5}"/>
              </a:ext>
            </a:extLst>
          </p:cNvPr>
          <p:cNvSpPr>
            <a:spLocks noGrp="1"/>
          </p:cNvSpPr>
          <p:nvPr>
            <p:ph idx="1"/>
          </p:nvPr>
        </p:nvSpPr>
        <p:spPr/>
        <p:txBody>
          <a:bodyPr>
            <a:normAutofit/>
          </a:bodyPr>
          <a:lstStyle/>
          <a:p>
            <a:pPr>
              <a:buFont typeface="Wingdings" panose="05000000000000000000" pitchFamily="2" charset="2"/>
              <a:buChar char="v"/>
            </a:pPr>
            <a:r>
              <a:rPr lang="en-US" dirty="0"/>
              <a:t> The R console is the place where you will write different R commands and see the results from the R commands. </a:t>
            </a:r>
          </a:p>
          <a:p>
            <a:pPr>
              <a:buFont typeface="Wingdings" panose="05000000000000000000" pitchFamily="2" charset="2"/>
              <a:buChar char="v"/>
            </a:pPr>
            <a:r>
              <a:rPr lang="en-US" dirty="0"/>
              <a:t>The R commands are basically R codes that you will write in the R console to execute an instruction you will give to the R software. </a:t>
            </a:r>
          </a:p>
          <a:p>
            <a:pPr>
              <a:buFont typeface="Wingdings" panose="05000000000000000000" pitchFamily="2" charset="2"/>
              <a:buChar char="v"/>
            </a:pPr>
            <a:r>
              <a:rPr lang="en-US" dirty="0"/>
              <a:t> An example of R commands. </a:t>
            </a:r>
          </a:p>
          <a:p>
            <a:pPr lvl="1">
              <a:buFont typeface="Wingdings" panose="05000000000000000000" pitchFamily="2" charset="2"/>
              <a:buChar char="v"/>
            </a:pPr>
            <a:r>
              <a:rPr lang="en-US" dirty="0"/>
              <a:t> x= 1</a:t>
            </a:r>
          </a:p>
          <a:p>
            <a:pPr lvl="1">
              <a:buFont typeface="Wingdings" panose="05000000000000000000" pitchFamily="2" charset="2"/>
              <a:buChar char="v"/>
            </a:pPr>
            <a:r>
              <a:rPr lang="en-US" dirty="0"/>
              <a:t> y= 2</a:t>
            </a:r>
          </a:p>
          <a:p>
            <a:pPr lvl="1">
              <a:buFont typeface="Wingdings" panose="05000000000000000000" pitchFamily="2" charset="2"/>
              <a:buChar char="v"/>
            </a:pPr>
            <a:r>
              <a:rPr lang="en-US" dirty="0"/>
              <a:t> </a:t>
            </a:r>
            <a:r>
              <a:rPr lang="en-US" dirty="0" err="1"/>
              <a:t>x+y</a:t>
            </a:r>
            <a:endParaRPr lang="en-US" dirty="0"/>
          </a:p>
          <a:p>
            <a:pPr>
              <a:buFont typeface="Wingdings" panose="05000000000000000000" pitchFamily="2" charset="2"/>
              <a:buChar char="v"/>
            </a:pPr>
            <a:r>
              <a:rPr lang="en-US" dirty="0"/>
              <a:t>Please note that R is case-sensitive. X and x are not the same thing in R. </a:t>
            </a:r>
          </a:p>
          <a:p>
            <a:pPr lvl="1">
              <a:buFont typeface="Wingdings" panose="05000000000000000000" pitchFamily="2" charset="2"/>
              <a:buChar char="v"/>
            </a:pPr>
            <a:endParaRPr lang="en-US" dirty="0"/>
          </a:p>
          <a:p>
            <a:pPr lvl="1">
              <a:buFont typeface="Wingdings" panose="05000000000000000000" pitchFamily="2" charset="2"/>
              <a:buChar char="v"/>
            </a:pPr>
            <a:endParaRPr lang="en-US" dirty="0"/>
          </a:p>
        </p:txBody>
      </p:sp>
    </p:spTree>
    <p:extLst>
      <p:ext uri="{BB962C8B-B14F-4D97-AF65-F5344CB8AC3E}">
        <p14:creationId xmlns:p14="http://schemas.microsoft.com/office/powerpoint/2010/main" val="391996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5D983-C850-47F4-92FB-7EC507BE9EFA}"/>
              </a:ext>
            </a:extLst>
          </p:cNvPr>
          <p:cNvSpPr>
            <a:spLocks noGrp="1"/>
          </p:cNvSpPr>
          <p:nvPr>
            <p:ph type="title"/>
          </p:nvPr>
        </p:nvSpPr>
        <p:spPr>
          <a:xfrm>
            <a:off x="1024128" y="585216"/>
            <a:ext cx="9720072" cy="1499616"/>
          </a:xfrm>
        </p:spPr>
        <p:txBody>
          <a:bodyPr>
            <a:normAutofit/>
          </a:bodyPr>
          <a:lstStyle/>
          <a:p>
            <a:r>
              <a:rPr lang="en-US" dirty="0"/>
              <a:t>R scripts</a:t>
            </a:r>
          </a:p>
        </p:txBody>
      </p:sp>
      <p:sp>
        <p:nvSpPr>
          <p:cNvPr id="3" name="Content Placeholder 2">
            <a:extLst>
              <a:ext uri="{FF2B5EF4-FFF2-40B4-BE49-F238E27FC236}">
                <a16:creationId xmlns:a16="http://schemas.microsoft.com/office/drawing/2014/main" xmlns="" id="{33A2D6EB-F301-4703-97AE-103DE864983C}"/>
              </a:ext>
            </a:extLst>
          </p:cNvPr>
          <p:cNvSpPr>
            <a:spLocks noGrp="1"/>
          </p:cNvSpPr>
          <p:nvPr>
            <p:ph idx="1"/>
          </p:nvPr>
        </p:nvSpPr>
        <p:spPr>
          <a:xfrm>
            <a:off x="1024128" y="2286000"/>
            <a:ext cx="4754880" cy="4023360"/>
          </a:xfrm>
        </p:spPr>
        <p:txBody>
          <a:bodyPr>
            <a:normAutofit/>
          </a:bodyPr>
          <a:lstStyle/>
          <a:p>
            <a:pPr>
              <a:buFont typeface="Wingdings" panose="05000000000000000000" pitchFamily="2" charset="2"/>
              <a:buChar char="v"/>
            </a:pPr>
            <a:r>
              <a:rPr lang="en-US" sz="1700" dirty="0"/>
              <a:t> It is important to note that when you close R, the R commands you wrote in the R console will disappear. You may wish to save your R commands in a text file and copy and paste them in the R console if you want to reproduce what you did. </a:t>
            </a:r>
          </a:p>
          <a:p>
            <a:pPr>
              <a:buFont typeface="Wingdings" panose="05000000000000000000" pitchFamily="2" charset="2"/>
              <a:buChar char="v"/>
            </a:pPr>
            <a:r>
              <a:rPr lang="en-US" sz="1700" dirty="0"/>
              <a:t> You may also click on File-&gt;New script</a:t>
            </a:r>
          </a:p>
          <a:p>
            <a:pPr>
              <a:buFont typeface="Wingdings" panose="05000000000000000000" pitchFamily="2" charset="2"/>
              <a:buChar char="v"/>
            </a:pPr>
            <a:r>
              <a:rPr lang="en-US" sz="1700" dirty="0"/>
              <a:t> This will provide a R editor where you can write your R codes and save the scripts accordingly. </a:t>
            </a:r>
          </a:p>
          <a:p>
            <a:pPr>
              <a:buFont typeface="Wingdings" panose="05000000000000000000" pitchFamily="2" charset="2"/>
              <a:buChar char="v"/>
            </a:pPr>
            <a:r>
              <a:rPr lang="en-US" sz="1700" dirty="0"/>
              <a:t> To access your saved R script, you can on File-&gt;Open script</a:t>
            </a:r>
          </a:p>
          <a:p>
            <a:pPr>
              <a:buFont typeface="Wingdings" panose="05000000000000000000" pitchFamily="2" charset="2"/>
              <a:buChar char="v"/>
            </a:pPr>
            <a:r>
              <a:rPr lang="en-US" sz="1700" dirty="0"/>
              <a:t> Then you can select the lines of the R codes you want to execute and click on the small icon as per the picture file.</a:t>
            </a:r>
          </a:p>
          <a:p>
            <a:pPr>
              <a:buFont typeface="Wingdings" panose="05000000000000000000" pitchFamily="2" charset="2"/>
              <a:buChar char="v"/>
            </a:pPr>
            <a:endParaRPr lang="en-US" sz="1700" dirty="0"/>
          </a:p>
        </p:txBody>
      </p:sp>
      <p:pic>
        <p:nvPicPr>
          <p:cNvPr id="9" name="Picture 8">
            <a:extLst>
              <a:ext uri="{FF2B5EF4-FFF2-40B4-BE49-F238E27FC236}">
                <a16:creationId xmlns:a16="http://schemas.microsoft.com/office/drawing/2014/main" xmlns="" id="{A4197D3D-C7D0-45B9-B4AD-C09E19ED3D6F}"/>
              </a:ext>
            </a:extLst>
          </p:cNvPr>
          <p:cNvPicPr>
            <a:picLocks noChangeAspect="1"/>
          </p:cNvPicPr>
          <p:nvPr/>
        </p:nvPicPr>
        <p:blipFill>
          <a:blip r:embed="rId2"/>
          <a:stretch>
            <a:fillRect/>
          </a:stretch>
        </p:blipFill>
        <p:spPr>
          <a:xfrm>
            <a:off x="6039121" y="1483743"/>
            <a:ext cx="6152879" cy="4825617"/>
          </a:xfrm>
          <a:prstGeom prst="rect">
            <a:avLst/>
          </a:prstGeom>
        </p:spPr>
      </p:pic>
      <p:cxnSp>
        <p:nvCxnSpPr>
          <p:cNvPr id="12" name="Connector: Curved 11">
            <a:extLst>
              <a:ext uri="{FF2B5EF4-FFF2-40B4-BE49-F238E27FC236}">
                <a16:creationId xmlns:a16="http://schemas.microsoft.com/office/drawing/2014/main" xmlns="" id="{46D6A58B-69C7-4D9E-9065-38228ADBD1B0}"/>
              </a:ext>
            </a:extLst>
          </p:cNvPr>
          <p:cNvCxnSpPr>
            <a:cxnSpLocks/>
          </p:cNvCxnSpPr>
          <p:nvPr/>
        </p:nvCxnSpPr>
        <p:spPr>
          <a:xfrm rot="10800000" flipV="1">
            <a:off x="6383549" y="1164566"/>
            <a:ext cx="724619" cy="638353"/>
          </a:xfrm>
          <a:prstGeom prst="curvedConnector3">
            <a:avLst>
              <a:gd name="adj1" fmla="val 90477"/>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9574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manipulation</a:t>
            </a:r>
          </a:p>
        </p:txBody>
      </p:sp>
      <p:sp>
        <p:nvSpPr>
          <p:cNvPr id="3" name="Content Placeholder 2"/>
          <p:cNvSpPr>
            <a:spLocks noGrp="1"/>
          </p:cNvSpPr>
          <p:nvPr>
            <p:ph idx="1"/>
          </p:nvPr>
        </p:nvSpPr>
        <p:spPr/>
        <p:txBody>
          <a:bodyPr/>
          <a:lstStyle/>
          <a:p>
            <a:pPr marL="457200" indent="-457200">
              <a:buFont typeface="Wingdings" panose="05000000000000000000" pitchFamily="2" charset="2"/>
              <a:buChar char="v"/>
            </a:pPr>
            <a:r>
              <a:rPr lang="en-US" dirty="0"/>
              <a:t>R has six basic </a:t>
            </a:r>
            <a:r>
              <a:rPr lang="en-US" b="1" i="1" dirty="0"/>
              <a:t>data types </a:t>
            </a:r>
            <a:r>
              <a:rPr lang="en-US" dirty="0"/>
              <a:t>(character, numeric, integer, logical and complex)</a:t>
            </a:r>
          </a:p>
          <a:p>
            <a:pPr marL="457200" indent="-457200">
              <a:buFont typeface="Wingdings" panose="05000000000000000000" pitchFamily="2" charset="2"/>
              <a:buChar char="v"/>
            </a:pPr>
            <a:r>
              <a:rPr lang="en-US" dirty="0"/>
              <a:t>R operates on </a:t>
            </a:r>
            <a:r>
              <a:rPr lang="en-US" b="1" i="1" dirty="0"/>
              <a:t>data structures </a:t>
            </a:r>
            <a:r>
              <a:rPr lang="en-US" dirty="0"/>
              <a:t>(vector, list, matrix, data frame and factors)</a:t>
            </a:r>
          </a:p>
          <a:p>
            <a:pPr marL="457200" indent="-457200">
              <a:buFont typeface="Wingdings" panose="05000000000000000000" pitchFamily="2" charset="2"/>
              <a:buChar char="v"/>
            </a:pPr>
            <a:r>
              <a:rPr lang="en-US" dirty="0"/>
              <a:t>We can set a vector named x using a R command as follows:</a:t>
            </a:r>
          </a:p>
          <a:p>
            <a:pPr marL="630936" lvl="1" indent="-457200">
              <a:buFont typeface="Wingdings" panose="05000000000000000000" pitchFamily="2" charset="2"/>
              <a:buChar char="v"/>
            </a:pPr>
            <a:r>
              <a:rPr lang="en-US" dirty="0"/>
              <a:t>x&lt;-c(10, 12.5, 7) or </a:t>
            </a:r>
          </a:p>
          <a:p>
            <a:pPr marL="630936" lvl="1" indent="-457200">
              <a:buFont typeface="Wingdings" panose="05000000000000000000" pitchFamily="2" charset="2"/>
              <a:buChar char="v"/>
            </a:pPr>
            <a:r>
              <a:rPr lang="en-US" dirty="0"/>
              <a:t>x=c(10,12.5, 7)</a:t>
            </a:r>
          </a:p>
          <a:p>
            <a:pPr marL="630936" lvl="1" indent="-457200">
              <a:buFont typeface="Wingdings" panose="05000000000000000000" pitchFamily="2" charset="2"/>
              <a:buChar char="v"/>
            </a:pPr>
            <a:r>
              <a:rPr lang="en-US" dirty="0"/>
              <a:t>c(10,12.5,7)-&gt;x</a:t>
            </a:r>
          </a:p>
          <a:p>
            <a:pPr marL="457200" indent="-457200">
              <a:buFont typeface="Wingdings" panose="05000000000000000000" pitchFamily="2" charset="2"/>
              <a:buChar char="v"/>
            </a:pPr>
            <a:r>
              <a:rPr lang="en-US" dirty="0"/>
              <a:t>Vector arithmetic can be applied. (+, - ,* ,/ , ^)</a:t>
            </a:r>
          </a:p>
          <a:p>
            <a:pPr marL="457200" indent="-457200">
              <a:buFont typeface="Wingdings" panose="05000000000000000000" pitchFamily="2" charset="2"/>
              <a:buChar char="v"/>
            </a:pPr>
            <a:r>
              <a:rPr lang="en-US" dirty="0"/>
              <a:t>Other functions can be applied to vectors (</a:t>
            </a:r>
            <a:r>
              <a:rPr lang="es-ES" dirty="0"/>
              <a:t>log, </a:t>
            </a:r>
            <a:r>
              <a:rPr lang="es-ES" dirty="0" err="1"/>
              <a:t>exp</a:t>
            </a:r>
            <a:r>
              <a:rPr lang="es-ES" dirty="0"/>
              <a:t>, sin, </a:t>
            </a:r>
            <a:r>
              <a:rPr lang="es-ES" dirty="0" err="1"/>
              <a:t>cos</a:t>
            </a:r>
            <a:r>
              <a:rPr lang="es-ES" dirty="0"/>
              <a:t>, tan, </a:t>
            </a:r>
            <a:r>
              <a:rPr lang="es-ES" dirty="0" err="1"/>
              <a:t>sqrt</a:t>
            </a:r>
            <a:r>
              <a:rPr lang="es-ES" dirty="0"/>
              <a:t>, </a:t>
            </a:r>
            <a:r>
              <a:rPr lang="es-ES" dirty="0" err="1"/>
              <a:t>max</a:t>
            </a:r>
            <a:r>
              <a:rPr lang="es-ES" dirty="0"/>
              <a:t>, min, sum, </a:t>
            </a:r>
            <a:r>
              <a:rPr lang="es-ES" dirty="0" err="1"/>
              <a:t>length</a:t>
            </a:r>
            <a:r>
              <a:rPr lang="es-ES" dirty="0"/>
              <a:t>, </a:t>
            </a:r>
            <a:r>
              <a:rPr lang="es-ES" dirty="0" err="1"/>
              <a:t>sort</a:t>
            </a:r>
            <a:r>
              <a:rPr lang="es-ES" dirty="0"/>
              <a:t>)</a:t>
            </a:r>
            <a:endParaRPr lang="en-US" dirty="0"/>
          </a:p>
          <a:p>
            <a:pPr marL="457200" indent="-457200">
              <a:buFont typeface="Wingdings" panose="05000000000000000000" pitchFamily="2" charset="2"/>
              <a:buChar char="v"/>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p:txBody>
      </p:sp>
    </p:spTree>
    <p:extLst>
      <p:ext uri="{BB962C8B-B14F-4D97-AF65-F5344CB8AC3E}">
        <p14:creationId xmlns:p14="http://schemas.microsoft.com/office/powerpoint/2010/main" val="2292209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EC50E-5DB5-40DA-80BE-D4A93A1655BB}"/>
              </a:ext>
            </a:extLst>
          </p:cNvPr>
          <p:cNvSpPr>
            <a:spLocks noGrp="1"/>
          </p:cNvSpPr>
          <p:nvPr>
            <p:ph type="title"/>
          </p:nvPr>
        </p:nvSpPr>
        <p:spPr/>
        <p:txBody>
          <a:bodyPr/>
          <a:lstStyle/>
          <a:p>
            <a:r>
              <a:rPr lang="en-US" dirty="0"/>
              <a:t>functions</a:t>
            </a:r>
          </a:p>
        </p:txBody>
      </p:sp>
      <p:sp>
        <p:nvSpPr>
          <p:cNvPr id="3" name="Content Placeholder 2">
            <a:extLst>
              <a:ext uri="{FF2B5EF4-FFF2-40B4-BE49-F238E27FC236}">
                <a16:creationId xmlns:a16="http://schemas.microsoft.com/office/drawing/2014/main" xmlns="" id="{C1121FD3-E3FF-471F-9B32-E5816AE69066}"/>
              </a:ext>
            </a:extLst>
          </p:cNvPr>
          <p:cNvSpPr>
            <a:spLocks noGrp="1"/>
          </p:cNvSpPr>
          <p:nvPr>
            <p:ph idx="1"/>
          </p:nvPr>
        </p:nvSpPr>
        <p:spPr/>
        <p:txBody>
          <a:bodyPr>
            <a:normAutofit/>
          </a:bodyPr>
          <a:lstStyle/>
          <a:p>
            <a:pPr marL="457200" indent="-457200">
              <a:buFont typeface="Wingdings" panose="05000000000000000000" pitchFamily="2" charset="2"/>
              <a:buChar char="v"/>
            </a:pPr>
            <a:r>
              <a:rPr lang="en-US" b="1" i="1" dirty="0"/>
              <a:t>Functions</a:t>
            </a:r>
            <a:r>
              <a:rPr lang="en-US" dirty="0"/>
              <a:t> are objects which are either part of the R System (e.g. sum()) or user written.</a:t>
            </a:r>
          </a:p>
          <a:p>
            <a:pPr marL="630936" lvl="1" indent="-457200">
              <a:buFont typeface="Wingdings" panose="05000000000000000000" pitchFamily="2" charset="2"/>
              <a:buChar char="v"/>
            </a:pPr>
            <a:r>
              <a:rPr lang="en-US" dirty="0"/>
              <a:t>Example:</a:t>
            </a:r>
          </a:p>
          <a:p>
            <a:pPr marL="173736" lvl="1" indent="0">
              <a:buNone/>
            </a:pPr>
            <a:r>
              <a:rPr lang="en-US" dirty="0"/>
              <a:t>	add2&lt;-function(x) {</a:t>
            </a:r>
          </a:p>
          <a:p>
            <a:pPr marL="173736" lvl="1" indent="0">
              <a:buNone/>
            </a:pPr>
            <a:r>
              <a:rPr lang="en-US" dirty="0"/>
              <a:t>	y&lt;-x+2</a:t>
            </a:r>
          </a:p>
          <a:p>
            <a:pPr marL="173736" lvl="1" indent="0">
              <a:buNone/>
            </a:pPr>
            <a:r>
              <a:rPr lang="en-US" dirty="0"/>
              <a:t>	return(y)</a:t>
            </a:r>
          </a:p>
          <a:p>
            <a:pPr marL="173736" lvl="1" indent="0">
              <a:buNone/>
            </a:pPr>
            <a:r>
              <a:rPr lang="en-US" dirty="0"/>
              <a:t>	}</a:t>
            </a:r>
          </a:p>
          <a:p>
            <a:pPr marL="459486" lvl="1" indent="-285750">
              <a:buFont typeface="Wingdings" panose="05000000000000000000" pitchFamily="2" charset="2"/>
              <a:buChar char="v"/>
            </a:pPr>
            <a:r>
              <a:rPr lang="en-US" sz="2200" dirty="0"/>
              <a:t> Functions can be written with conditional execution (if statements) and repetitive execution (for loops, repeat and while). See Resources for more information. </a:t>
            </a:r>
            <a:endParaRPr lang="en-US" sz="1800" dirty="0"/>
          </a:p>
          <a:p>
            <a:pPr marL="356616" lvl="2" indent="0">
              <a:buNone/>
            </a:pPr>
            <a:r>
              <a:rPr lang="en-US" sz="1800" dirty="0"/>
              <a:t>	</a:t>
            </a:r>
          </a:p>
          <a:p>
            <a:pPr marL="459486" lvl="1" indent="-285750">
              <a:buFont typeface="Wingdings" panose="05000000000000000000" pitchFamily="2" charset="2"/>
              <a:buChar char="v"/>
            </a:pPr>
            <a:endParaRPr lang="en-US" sz="2200" dirty="0"/>
          </a:p>
        </p:txBody>
      </p:sp>
    </p:spTree>
    <p:extLst>
      <p:ext uri="{BB962C8B-B14F-4D97-AF65-F5344CB8AC3E}">
        <p14:creationId xmlns:p14="http://schemas.microsoft.com/office/powerpoint/2010/main" val="29976212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1137</TotalTime>
  <Words>1914</Words>
  <Application>Microsoft Office PowerPoint</Application>
  <PresentationFormat>Widescreen</PresentationFormat>
  <Paragraphs>203</Paragraphs>
  <Slides>17</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Tw Cen MT</vt:lpstr>
      <vt:lpstr>Tw Cen MT Condensed</vt:lpstr>
      <vt:lpstr>Wingdings</vt:lpstr>
      <vt:lpstr>Wingdings 3</vt:lpstr>
      <vt:lpstr>Integral</vt:lpstr>
      <vt:lpstr>An introduction to r</vt:lpstr>
      <vt:lpstr>Introduction</vt:lpstr>
      <vt:lpstr>Downloading r</vt:lpstr>
      <vt:lpstr>Installing R</vt:lpstr>
      <vt:lpstr>Opening R</vt:lpstr>
      <vt:lpstr>R console and r commands</vt:lpstr>
      <vt:lpstr>R scripts</vt:lpstr>
      <vt:lpstr>Vector manipulation</vt:lpstr>
      <vt:lpstr>functions</vt:lpstr>
      <vt:lpstr>Loading a data</vt:lpstr>
      <vt:lpstr>Data used for workshop</vt:lpstr>
      <vt:lpstr>Descriptive statistics</vt:lpstr>
      <vt:lpstr>Graphical displays</vt:lpstr>
      <vt:lpstr>Cross Tabulation and chi squared test</vt:lpstr>
      <vt:lpstr>Simple linear regression</vt:lpstr>
      <vt:lpstr>packages</vt:lpstr>
      <vt:lpstr>resources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r</dc:title>
  <dc:creator>Ruben Thoplan</dc:creator>
  <cp:lastModifiedBy>user</cp:lastModifiedBy>
  <cp:revision>340</cp:revision>
  <dcterms:created xsi:type="dcterms:W3CDTF">2019-08-17T14:47:22Z</dcterms:created>
  <dcterms:modified xsi:type="dcterms:W3CDTF">2021-10-11T10:27:20Z</dcterms:modified>
</cp:coreProperties>
</file>