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6500" cy="8636000"/>
  <p:notesSz cx="6811963" cy="99425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646812-273E-4A06-8B1E-4835329879E6}" name="Soobhan Hannah" initials="HS" userId="S::HSoobhan.lfl@eclosia.com::724796f9-72ef-4183-b691-a83df7df7da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2357" y="62"/>
      </p:cViewPr>
      <p:guideLst>
        <p:guide orient="horz" pos="2720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hoonderowa Arun" userId="231d6f4a-e1f3-455e-b8de-4df00be1897e" providerId="ADAL" clId="{9120E3E4-DDDD-4531-B941-9D6F0790DC8D}"/>
    <pc:docChg chg="modSld">
      <pc:chgData name="Bhoonderowa Arun" userId="231d6f4a-e1f3-455e-b8de-4df00be1897e" providerId="ADAL" clId="{9120E3E4-DDDD-4531-B941-9D6F0790DC8D}" dt="2024-07-24T11:09:55.668" v="1" actId="20577"/>
      <pc:docMkLst>
        <pc:docMk/>
      </pc:docMkLst>
      <pc:sldChg chg="modSp mod">
        <pc:chgData name="Bhoonderowa Arun" userId="231d6f4a-e1f3-455e-b8de-4df00be1897e" providerId="ADAL" clId="{9120E3E4-DDDD-4531-B941-9D6F0790DC8D}" dt="2024-07-24T11:09:55.668" v="1" actId="20577"/>
        <pc:sldMkLst>
          <pc:docMk/>
          <pc:sldMk cId="1657503334" sldId="262"/>
        </pc:sldMkLst>
        <pc:spChg chg="mod">
          <ac:chgData name="Bhoonderowa Arun" userId="231d6f4a-e1f3-455e-b8de-4df00be1897e" providerId="ADAL" clId="{9120E3E4-DDDD-4531-B941-9D6F0790DC8D}" dt="2024-07-24T11:09:55.668" v="1" actId="20577"/>
          <ac:spMkLst>
            <pc:docMk/>
            <pc:sldMk cId="1657503334" sldId="262"/>
            <ac:spMk id="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774825" y="746125"/>
            <a:ext cx="3262313" cy="37274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908262" y="4722694"/>
            <a:ext cx="4995440" cy="447413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51028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body" sz="quarter" idx="13"/>
          </p:nvPr>
        </p:nvSpPr>
        <p:spPr>
          <a:xfrm>
            <a:off x="737939" y="5181389"/>
            <a:ext cx="6080622" cy="36383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000"/>
            </a:lvl1pPr>
          </a:lstStyle>
          <a:p>
            <a:r>
              <a:t>–Johnny Appleseed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sz="quarter" idx="14"/>
          </p:nvPr>
        </p:nvSpPr>
        <p:spPr>
          <a:xfrm>
            <a:off x="737939" y="3892215"/>
            <a:ext cx="6080622" cy="54163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200"/>
            </a:lvl1pPr>
          </a:lstStyle>
          <a:p>
            <a:r>
              <a:t>“Type a quote here.” 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pic" idx="13"/>
          </p:nvPr>
        </p:nvSpPr>
        <p:spPr>
          <a:xfrm>
            <a:off x="0" y="1484312"/>
            <a:ext cx="7556500" cy="5667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pic" sz="half" idx="13"/>
          </p:nvPr>
        </p:nvSpPr>
        <p:spPr>
          <a:xfrm>
            <a:off x="933493" y="1853282"/>
            <a:ext cx="5682135" cy="34387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37939" y="53880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737939" y="6244021"/>
            <a:ext cx="6080622" cy="656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xfrm>
            <a:off x="3639835" y="6856511"/>
            <a:ext cx="269450" cy="27493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737939" y="33586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pic" sz="half" idx="13"/>
          </p:nvPr>
        </p:nvSpPr>
        <p:spPr>
          <a:xfrm>
            <a:off x="3903699" y="1853282"/>
            <a:ext cx="3099347" cy="47818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553454" y="18532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553454" y="4251585"/>
            <a:ext cx="3099347" cy="238354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half" idx="1"/>
          </p:nvPr>
        </p:nvSpPr>
        <p:spPr>
          <a:xfrm>
            <a:off x="553454" y="2997088"/>
            <a:ext cx="6449592" cy="3652801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pic" sz="quarter" idx="13"/>
          </p:nvPr>
        </p:nvSpPr>
        <p:spPr>
          <a:xfrm>
            <a:off x="3903699" y="2997088"/>
            <a:ext cx="3099347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553454" y="17425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quarter" idx="1"/>
          </p:nvPr>
        </p:nvSpPr>
        <p:spPr>
          <a:xfrm>
            <a:off x="553454" y="2997088"/>
            <a:ext cx="3099347" cy="3652801"/>
          </a:xfrm>
          <a:prstGeom prst="rect">
            <a:avLst/>
          </a:prstGeom>
        </p:spPr>
        <p:txBody>
          <a:bodyPr anchor="ctr"/>
          <a:lstStyle>
            <a:lvl1pPr marL="293914" indent="-293914" algn="l">
              <a:spcBef>
                <a:spcPts val="3200"/>
              </a:spcBef>
              <a:buSzPct val="75000"/>
              <a:buChar char="•"/>
              <a:defRPr sz="2400"/>
            </a:lvl1pPr>
            <a:lvl2pPr marL="636814" indent="-293914" algn="l">
              <a:spcBef>
                <a:spcPts val="3200"/>
              </a:spcBef>
              <a:buSzPct val="75000"/>
              <a:buChar char="•"/>
              <a:defRPr sz="2400"/>
            </a:lvl2pPr>
            <a:lvl3pPr marL="979714" indent="-293914" algn="l">
              <a:spcBef>
                <a:spcPts val="3200"/>
              </a:spcBef>
              <a:buSzPct val="75000"/>
              <a:buChar char="•"/>
              <a:defRPr sz="2400"/>
            </a:lvl3pPr>
            <a:lvl4pPr marL="1322614" indent="-293914" algn="l">
              <a:spcBef>
                <a:spcPts val="3200"/>
              </a:spcBef>
              <a:buSzPct val="75000"/>
              <a:buChar char="•"/>
              <a:defRPr sz="2400"/>
            </a:lvl4pPr>
            <a:lvl5pPr marL="1665514" indent="-293914" algn="l">
              <a:spcBef>
                <a:spcPts val="3200"/>
              </a:spcBef>
              <a:buSzPct val="75000"/>
              <a:buChar char="•"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553454" y="2222251"/>
            <a:ext cx="6449592" cy="4191498"/>
          </a:xfrm>
          <a:prstGeom prst="rect">
            <a:avLst/>
          </a:prstGeom>
        </p:spPr>
        <p:txBody>
          <a:bodyPr anchor="ctr"/>
          <a:lstStyle>
            <a:lvl1pPr marL="370416" indent="-370416" algn="l">
              <a:spcBef>
                <a:spcPts val="4200"/>
              </a:spcBef>
              <a:buSzPct val="75000"/>
              <a:buChar char="•"/>
              <a:defRPr sz="3000"/>
            </a:lvl1pPr>
            <a:lvl2pPr marL="814916" indent="-370416" algn="l">
              <a:spcBef>
                <a:spcPts val="4200"/>
              </a:spcBef>
              <a:buSzPct val="75000"/>
              <a:buChar char="•"/>
              <a:defRPr sz="3000"/>
            </a:lvl2pPr>
            <a:lvl3pPr marL="1259416" indent="-370416" algn="l">
              <a:spcBef>
                <a:spcPts val="4200"/>
              </a:spcBef>
              <a:buSzPct val="75000"/>
              <a:buChar char="•"/>
              <a:defRPr sz="3000"/>
            </a:lvl3pPr>
            <a:lvl4pPr marL="1703916" indent="-370416" algn="l">
              <a:spcBef>
                <a:spcPts val="4200"/>
              </a:spcBef>
              <a:buSzPct val="75000"/>
              <a:buChar char="•"/>
              <a:defRPr sz="3000"/>
            </a:lvl4pPr>
            <a:lvl5pPr marL="2148416" indent="-370416" algn="l">
              <a:spcBef>
                <a:spcPts val="42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pic" sz="quarter" idx="13"/>
          </p:nvPr>
        </p:nvSpPr>
        <p:spPr>
          <a:xfrm>
            <a:off x="3903699" y="4443449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pic" sz="quarter" idx="14"/>
          </p:nvPr>
        </p:nvSpPr>
        <p:spPr>
          <a:xfrm>
            <a:off x="3907312" y="2000870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5"/>
          </p:nvPr>
        </p:nvSpPr>
        <p:spPr>
          <a:xfrm>
            <a:off x="553454" y="2000870"/>
            <a:ext cx="3099347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37939" y="24362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37939" y="440655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639835" y="6860201"/>
            <a:ext cx="269450" cy="274936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4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sted-image.pd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8249" y="427035"/>
            <a:ext cx="3329106" cy="1170003"/>
          </a:xfrm>
          <a:prstGeom prst="rect">
            <a:avLst/>
          </a:prstGeom>
          <a:ln w="3175">
            <a:miter lim="400000"/>
          </a:ln>
        </p:spPr>
      </p:pic>
      <p:sp>
        <p:nvSpPr>
          <p:cNvPr id="117" name="Shape 117"/>
          <p:cNvSpPr/>
          <p:nvPr/>
        </p:nvSpPr>
        <p:spPr>
          <a:xfrm flipH="1" flipV="1">
            <a:off x="4090251" y="2613660"/>
            <a:ext cx="0" cy="4770120"/>
          </a:xfrm>
          <a:prstGeom prst="line">
            <a:avLst/>
          </a:prstGeom>
          <a:ln w="12700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29517" tIns="29517" rIns="29517" bIns="29517" anchor="ctr"/>
          <a:lstStyle/>
          <a:p>
            <a:pPr>
              <a:defRPr sz="2000"/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4291283" y="2533666"/>
            <a:ext cx="3087237" cy="486861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Prepare Chemical safe working instruction based on MSDS</a:t>
            </a:r>
          </a:p>
          <a:p>
            <a:pPr lvl="2" indent="0" algn="l"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Assist in risk assessment and reporting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Induction of new recruits at Livestock Feed Ltd</a:t>
            </a:r>
          </a:p>
          <a:p>
            <a:pPr lvl="2" indent="0" algn="l">
              <a:tabLst>
                <a:tab pos="457200" algn="l"/>
              </a:tabLst>
            </a:pPr>
            <a:endParaRPr lang="en-US" sz="1300" b="1" dirty="0">
              <a:latin typeface="Proxima Nova Black"/>
              <a:cs typeface="Times New Roman" panose="02020603050405020304" pitchFamily="18" charset="0"/>
            </a:endParaRPr>
          </a:p>
          <a:p>
            <a:pPr algn="l" defTabSz="457200">
              <a:lnSpc>
                <a:spcPct val="150000"/>
              </a:lnSpc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300" b="1" dirty="0">
                <a:latin typeface="Proxima Nova Black"/>
                <a:cs typeface="Times New Roman" panose="02020603050405020304" pitchFamily="18" charset="0"/>
              </a:rPr>
              <a:t>Qualification and Profile</a:t>
            </a:r>
          </a:p>
          <a:p>
            <a:pPr algn="l" defTabSz="457200">
              <a:lnSpc>
                <a:spcPct val="150000"/>
              </a:lnSpc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sym typeface="Avenir Light"/>
              </a:rPr>
              <a:t>Holder of an HSC, or a Diploma in Occupational Health &amp; Safety/Human Resources or any relevant qualification</a:t>
            </a:r>
          </a:p>
          <a:p>
            <a:pPr lvl="2" indent="0" algn="l"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sym typeface="Avenir Light"/>
              </a:rPr>
              <a:t>Result-oriented with a ‘Can Do’ attitude</a:t>
            </a:r>
          </a:p>
          <a:p>
            <a:pPr lvl="2" indent="0" algn="l"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sym typeface="Avenir Light"/>
              </a:rPr>
              <a:t>Dynamic, detail-conscious and well organized</a:t>
            </a:r>
          </a:p>
          <a:p>
            <a:pPr lvl="2" indent="0" algn="l"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sym typeface="Avenir Light"/>
              </a:rPr>
              <a:t>Good interpersonal communication skills (spoken &amp; written) in French &amp; English</a:t>
            </a:r>
          </a:p>
          <a:p>
            <a:pPr lvl="2" indent="0" algn="l"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sym typeface="Avenir Light"/>
              </a:rPr>
              <a:t>Willing to learn and grow with the team</a:t>
            </a:r>
          </a:p>
          <a:p>
            <a:pPr lvl="2" indent="0" algn="l"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  <a:sym typeface="Avenir Light"/>
              </a:rPr>
              <a:t>Capable of displaying a high level of confidentiality</a:t>
            </a:r>
          </a:p>
          <a:p>
            <a:pPr algn="l" defTabSz="457200"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300" dirty="0">
              <a:latin typeface="Calibri" panose="020F0502020204030204" pitchFamily="34" charset="0"/>
              <a:cs typeface="Calibri" panose="020F0502020204030204" pitchFamily="34" charset="0"/>
              <a:sym typeface="Avenir Light"/>
            </a:endParaRPr>
          </a:p>
        </p:txBody>
      </p:sp>
      <p:pic>
        <p:nvPicPr>
          <p:cNvPr id="122" name="pasted-image.pd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695" y="7460807"/>
            <a:ext cx="6976091" cy="977634"/>
          </a:xfrm>
          <a:prstGeom prst="rect">
            <a:avLst/>
          </a:prstGeom>
          <a:ln w="3175">
            <a:miter lim="400000"/>
          </a:ln>
        </p:spPr>
      </p:pic>
      <p:sp>
        <p:nvSpPr>
          <p:cNvPr id="125" name="Shape 125"/>
          <p:cNvSpPr/>
          <p:nvPr/>
        </p:nvSpPr>
        <p:spPr>
          <a:xfrm>
            <a:off x="360640" y="568147"/>
            <a:ext cx="3222474" cy="97062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>
              <a:lnSpc>
                <a:spcPct val="80000"/>
              </a:lnSpc>
              <a:defRPr sz="3700">
                <a:solidFill>
                  <a:srgbClr val="9FBC49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r>
              <a:rPr lang="en-US" dirty="0"/>
              <a:t>WE ARE RECRUITING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3671878" y="633225"/>
            <a:ext cx="3541847" cy="75762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l">
              <a:lnSpc>
                <a:spcPct val="80000"/>
              </a:lnSpc>
              <a:defRPr sz="2900">
                <a:solidFill>
                  <a:srgbClr val="53585F"/>
                </a:solidFill>
                <a:latin typeface="Proxima Nova Black"/>
                <a:ea typeface="Proxima Nova Black"/>
                <a:cs typeface="Proxima Nova Black"/>
                <a:sym typeface="Proxima Nova Black"/>
              </a:defRPr>
            </a:lvl1pPr>
          </a:lstStyle>
          <a:p>
            <a:pPr algn="ctr"/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Trainee Occupational Safety and Health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Picture 16" descr="eclosia-endorsement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099" y="8429785"/>
            <a:ext cx="1999249" cy="159784"/>
          </a:xfrm>
          <a:prstGeom prst="rect">
            <a:avLst/>
          </a:prstGeom>
        </p:spPr>
      </p:pic>
      <p:sp>
        <p:nvSpPr>
          <p:cNvPr id="15" name="Shape 118"/>
          <p:cNvSpPr/>
          <p:nvPr/>
        </p:nvSpPr>
        <p:spPr>
          <a:xfrm>
            <a:off x="375666" y="4579617"/>
            <a:ext cx="3171576" cy="2618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9517" tIns="29517" rIns="29517" bIns="29517" anchor="ctr">
            <a:spAutoFit/>
          </a:bodyPr>
          <a:lstStyle/>
          <a:p>
            <a:pPr marL="171450" indent="-171450" algn="l" defTabSz="457200">
              <a:lnSpc>
                <a:spcPct val="120000"/>
              </a:lnSpc>
              <a:buFont typeface="Arial" panose="020B0604020202020204" pitchFamily="34" charset="0"/>
              <a:buChar char="•"/>
              <a:defRPr sz="1050">
                <a:latin typeface="Avenir Light"/>
                <a:ea typeface="Avenir Light"/>
                <a:cs typeface="Avenir Light"/>
                <a:sym typeface="Avenir Light"/>
              </a:defRPr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  <a:sym typeface="Avenir Light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948" y="150144"/>
            <a:ext cx="1120836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11028" y="2279668"/>
            <a:ext cx="3478192" cy="505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tabLst>
                <a:tab pos="457200" algn="l"/>
              </a:tabLst>
            </a:pPr>
            <a:r>
              <a:rPr lang="en-GB" sz="1300" b="1" dirty="0">
                <a:latin typeface="Proxima Nova Black"/>
                <a:cs typeface="Times New Roman" panose="02020603050405020304" pitchFamily="18" charset="0"/>
              </a:rPr>
              <a:t>Main Duties and Responsibilities</a:t>
            </a:r>
          </a:p>
          <a:p>
            <a:pPr lvl="0" algn="l">
              <a:lnSpc>
                <a:spcPct val="150000"/>
              </a:lnSpc>
              <a:tabLst>
                <a:tab pos="457200" algn="l"/>
              </a:tabLst>
            </a:pPr>
            <a:endParaRPr lang="en-US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Assist in the inventory of Personal Protection Equipment’s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Records delivery of PPE as and when required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Follow up on pending purchase requisition based on the Purchase Order tracker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To request quotes from suppliers as and when required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Daily inspection of all sections of the factory and do reporting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Filling up the Occupational Safety &amp; Health tracker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Monthly verification of all firefighting equipment's, Including testing of all fire horse reels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Assist in gap analysis of all legal obligations</a:t>
            </a:r>
          </a:p>
          <a:p>
            <a:pPr lvl="2" indent="0" algn="l">
              <a:tabLst>
                <a:tab pos="457200" algn="l"/>
              </a:tabLst>
            </a:pP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2" indent="-171450" algn="l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To prepare list of employees to be examined by the company doctor on a weekly basis</a:t>
            </a:r>
          </a:p>
        </p:txBody>
      </p:sp>
      <p:sp>
        <p:nvSpPr>
          <p:cNvPr id="18" name="Shape 120"/>
          <p:cNvSpPr/>
          <p:nvPr/>
        </p:nvSpPr>
        <p:spPr>
          <a:xfrm>
            <a:off x="497598" y="1651133"/>
            <a:ext cx="6693408" cy="45972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>
            <a:lvl1pPr algn="r" defTabSz="457200">
              <a:lnSpc>
                <a:spcPct val="120000"/>
              </a:lnSpc>
              <a:defRPr sz="1050"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pPr algn="just">
              <a:lnSpc>
                <a:spcPct val="100000"/>
              </a:lnSpc>
              <a:tabLst>
                <a:tab pos="457200" algn="l"/>
              </a:tabLst>
            </a:pPr>
            <a:r>
              <a:rPr lang="en-GB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Reporting to the Occupational Safety &amp; Health Officer, the Trainee Occupational Safety and Health will assist 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providing day to day Safety &amp; Health support.</a:t>
            </a:r>
          </a:p>
        </p:txBody>
      </p:sp>
      <p:sp>
        <p:nvSpPr>
          <p:cNvPr id="20" name="Shape 123"/>
          <p:cNvSpPr/>
          <p:nvPr/>
        </p:nvSpPr>
        <p:spPr>
          <a:xfrm>
            <a:off x="356256" y="7520047"/>
            <a:ext cx="6976091" cy="7982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57200"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US" sz="1200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Interested candidates should forward their applications and CV by latest </a:t>
            </a:r>
            <a:r>
              <a:rPr lang="en-US" sz="1200" b="1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15.08.24</a:t>
            </a:r>
            <a:r>
              <a:rPr lang="en-US" sz="1200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 </a:t>
            </a:r>
            <a:r>
              <a:rPr lang="en-GB" sz="1200" dirty="0">
                <a:latin typeface="Calibri" panose="020F0502020204030204" pitchFamily="34" charset="0"/>
                <a:ea typeface="Avenir Light"/>
                <a:cs typeface="Calibri" panose="020F0502020204030204" pitchFamily="34" charset="0"/>
                <a:sym typeface="Avenir Light"/>
              </a:rPr>
              <a:t>to the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Human Resources 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LFL, Claude Delaitre Road, Les Guibies, Pailles</a:t>
            </a:r>
            <a:br>
              <a:rPr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LFL </a:t>
            </a:r>
            <a:r>
              <a:rPr sz="1200" dirty="0">
                <a:latin typeface="Calibri" panose="020F0502020204030204" pitchFamily="34" charset="0"/>
                <a:cs typeface="Calibri" panose="020F0502020204030204" pitchFamily="34" charset="0"/>
              </a:rPr>
              <a:t>| Tel :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286 1112 </a:t>
            </a: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| Email : </a:t>
            </a:r>
            <a:r>
              <a:rPr lang="fr-FR" sz="1200" dirty="0">
                <a:solidFill>
                  <a:srgbClr val="2D36E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hr.lfl@eclosia.com</a:t>
            </a:r>
          </a:p>
          <a:p>
            <a:pPr defTabSz="457200">
              <a:defRPr sz="980">
                <a:latin typeface="Avenir Black"/>
                <a:ea typeface="Avenir Black"/>
                <a:cs typeface="Avenir Black"/>
                <a:sym typeface="Avenir Black"/>
              </a:defRPr>
            </a:pPr>
            <a:r>
              <a:rPr lang="en-GB" sz="1200" b="1" u="sng" dirty="0">
                <a:latin typeface="Calibri" panose="020F0502020204030204" pitchFamily="34" charset="0"/>
                <a:cs typeface="Calibri" panose="020F0502020204030204" pitchFamily="34" charset="0"/>
              </a:rPr>
              <a:t>Only the best candidates will be called for an interview.</a:t>
            </a:r>
            <a:endParaRPr lang="fr-FR" sz="1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50333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5644</TotalTime>
  <Words>276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Proxima Nova Black</vt:lpstr>
      <vt:lpstr>Times New Roman</vt:lpstr>
      <vt:lpstr>White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Soobhan Hannah</dc:creator>
  <cp:lastModifiedBy>Bhoonderowa Arun</cp:lastModifiedBy>
  <cp:revision>125</cp:revision>
  <cp:lastPrinted>2023-04-03T07:05:23Z</cp:lastPrinted>
  <dcterms:modified xsi:type="dcterms:W3CDTF">2024-07-24T11:09:57Z</dcterms:modified>
</cp:coreProperties>
</file>